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17" r:id="rId2"/>
    <p:sldId id="290" r:id="rId3"/>
    <p:sldId id="291" r:id="rId4"/>
    <p:sldId id="292" r:id="rId5"/>
    <p:sldId id="293" r:id="rId6"/>
    <p:sldId id="294" r:id="rId7"/>
    <p:sldId id="295"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7" r:id="rId26"/>
    <p:sldId id="296" r:id="rId27"/>
    <p:sldId id="298" r:id="rId28"/>
    <p:sldId id="286" r:id="rId29"/>
    <p:sldId id="287" r:id="rId30"/>
    <p:sldId id="288" r:id="rId31"/>
    <p:sldId id="289"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3"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38085-1E68-4CB3-853C-CB5514725050}" type="datetimeFigureOut">
              <a:rPr lang="en-US" smtClean="0"/>
              <a:pPr/>
              <a:t>18/12/2013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4127E-5DA7-47A2-A03A-D58914F6E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110FC-B8F4-4794-A076-5FFED516AAD9}"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110FC-B8F4-4794-A076-5FFED516AAD9}"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0DDFF99-14F6-4813-86E1-65216B308D2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0DDFF99-14F6-4813-86E1-65216B308D2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24663D-314B-48F1-9DF9-0796EB109C1D}" type="datetimeFigureOut">
              <a:rPr lang="en-US" smtClean="0"/>
              <a:pPr/>
              <a:t>18/12/2013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DFF99-14F6-4813-86E1-65216B308D26}"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24663D-314B-48F1-9DF9-0796EB109C1D}" type="datetimeFigureOut">
              <a:rPr lang="en-US" smtClean="0"/>
              <a:pPr/>
              <a:t>18/12/2013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DDFF99-14F6-4813-86E1-65216B308D2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in/url?sa=i&amp;rct=j&amp;q=&amp;esrc=s&amp;frm=1&amp;source=images&amp;cd=&amp;cad=rja&amp;docid=cMmBvguLu4hAdM&amp;tbnid=1HoRZk-CC4iAFM:&amp;ved=&amp;url=http://www.customcarpentry.co.uk/blog/random-bespoke-shelving/&amp;ei=rZd5UqThDciQrQeN1YCIAg&amp;bvm=bv.55980276,d.bmk&amp;psig=AFQjCNG9QofzRejpmohX9V5W1EAFWUxz5A&amp;ust=1383786797753702"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Ece</a:t>
            </a:r>
            <a:r>
              <a:rPr lang="en-US" dirty="0" smtClean="0"/>
              <a:t> presentation</a:t>
            </a:r>
            <a:endParaRPr lang="en-US" dirty="0"/>
          </a:p>
        </p:txBody>
      </p:sp>
      <p:sp>
        <p:nvSpPr>
          <p:cNvPr id="3" name="Content Placeholder 2"/>
          <p:cNvSpPr>
            <a:spLocks noGrp="1"/>
          </p:cNvSpPr>
          <p:nvPr>
            <p:ph idx="1"/>
          </p:nvPr>
        </p:nvSpPr>
        <p:spPr>
          <a:xfrm>
            <a:off x="457200" y="1600200"/>
            <a:ext cx="8229600" cy="990600"/>
          </a:xfrm>
        </p:spPr>
        <p:txBody>
          <a:bodyPr/>
          <a:lstStyle/>
          <a:p>
            <a:r>
              <a:rPr lang="en-US" dirty="0" smtClean="0"/>
              <a:t>Topic : Building </a:t>
            </a:r>
            <a:r>
              <a:rPr lang="en-US" dirty="0" smtClean="0"/>
              <a:t>components</a:t>
            </a:r>
            <a:endParaRPr lang="en-US" dirty="0" smtClean="0"/>
          </a:p>
        </p:txBody>
      </p:sp>
      <p:sp>
        <p:nvSpPr>
          <p:cNvPr id="4" name="Rectangle 3"/>
          <p:cNvSpPr/>
          <p:nvPr/>
        </p:nvSpPr>
        <p:spPr>
          <a:xfrm>
            <a:off x="0" y="3124200"/>
            <a:ext cx="4572000" cy="2585323"/>
          </a:xfrm>
          <a:prstGeom prst="rect">
            <a:avLst/>
          </a:prstGeom>
        </p:spPr>
        <p:txBody>
          <a:bodyPr>
            <a:spAutoFit/>
          </a:bodyPr>
          <a:lstStyle/>
          <a:p>
            <a:r>
              <a:rPr lang="en-US" dirty="0" smtClean="0"/>
              <a:t>ENROLMENT NUMBER</a:t>
            </a:r>
          </a:p>
          <a:p>
            <a:r>
              <a:rPr lang="en-US" dirty="0" smtClean="0"/>
              <a:t>130120106099</a:t>
            </a:r>
            <a:endParaRPr lang="en-US" dirty="0" smtClean="0"/>
          </a:p>
          <a:p>
            <a:pPr>
              <a:buNone/>
            </a:pPr>
            <a:r>
              <a:rPr lang="en-US" dirty="0" smtClean="0"/>
              <a:t>130120106094 </a:t>
            </a:r>
          </a:p>
          <a:p>
            <a:pPr>
              <a:buNone/>
            </a:pPr>
            <a:r>
              <a:rPr lang="en-US" dirty="0" smtClean="0"/>
              <a:t>130120106113</a:t>
            </a:r>
            <a:endParaRPr lang="en-US" dirty="0" smtClean="0"/>
          </a:p>
          <a:p>
            <a:pPr>
              <a:buNone/>
            </a:pPr>
            <a:r>
              <a:rPr lang="en-US" dirty="0" smtClean="0"/>
              <a:t> </a:t>
            </a:r>
            <a:r>
              <a:rPr lang="en-US" dirty="0" smtClean="0"/>
              <a:t>130120106097</a:t>
            </a:r>
          </a:p>
          <a:p>
            <a:pPr>
              <a:buNone/>
            </a:pPr>
            <a:r>
              <a:rPr lang="en-US" dirty="0" smtClean="0"/>
              <a:t>130120106024</a:t>
            </a:r>
            <a:endParaRPr lang="en-US" dirty="0" smtClean="0"/>
          </a:p>
          <a:p>
            <a:pPr>
              <a:buNone/>
            </a:pPr>
            <a:r>
              <a:rPr lang="en-US" dirty="0" smtClean="0"/>
              <a:t> </a:t>
            </a:r>
            <a:r>
              <a:rPr lang="en-US" dirty="0" smtClean="0"/>
              <a:t>130120106061</a:t>
            </a:r>
            <a:endParaRPr lang="en-US" dirty="0" smtClean="0"/>
          </a:p>
          <a:p>
            <a:pPr>
              <a:buNone/>
            </a:pPr>
            <a:r>
              <a:rPr lang="en-US" dirty="0" smtClean="0"/>
              <a:t> </a:t>
            </a:r>
            <a:r>
              <a:rPr lang="en-US" dirty="0" smtClean="0"/>
              <a:t>130120106029</a:t>
            </a:r>
            <a:endParaRPr lang="en-US" dirty="0" smtClean="0"/>
          </a:p>
          <a:p>
            <a:pPr>
              <a:buNone/>
            </a:pPr>
            <a:r>
              <a:rPr lang="en-US" dirty="0" smtClean="0"/>
              <a:t>                  </a:t>
            </a:r>
          </a:p>
        </p:txBody>
      </p:sp>
      <p:sp>
        <p:nvSpPr>
          <p:cNvPr id="5" name="Rectangle 4"/>
          <p:cNvSpPr/>
          <p:nvPr/>
        </p:nvSpPr>
        <p:spPr>
          <a:xfrm>
            <a:off x="4572000" y="4419600"/>
            <a:ext cx="4572000" cy="923330"/>
          </a:xfrm>
          <a:prstGeom prst="rect">
            <a:avLst/>
          </a:prstGeom>
        </p:spPr>
        <p:txBody>
          <a:bodyPr>
            <a:spAutoFit/>
          </a:bodyPr>
          <a:lstStyle/>
          <a:p>
            <a:r>
              <a:rPr lang="en-US" dirty="0" smtClean="0"/>
              <a:t>Prof </a:t>
            </a:r>
            <a:r>
              <a:rPr lang="en-US" dirty="0" err="1" smtClean="0"/>
              <a:t>Sejal</a:t>
            </a:r>
            <a:r>
              <a:rPr lang="en-US" dirty="0" smtClean="0"/>
              <a:t> </a:t>
            </a:r>
            <a:r>
              <a:rPr lang="en-US" dirty="0" err="1" smtClean="0"/>
              <a:t>Colarwala</a:t>
            </a:r>
            <a:endParaRPr lang="en-US" dirty="0" smtClean="0"/>
          </a:p>
          <a:p>
            <a:r>
              <a:rPr lang="en-US" dirty="0" smtClean="0"/>
              <a:t>Civil Engineering </a:t>
            </a:r>
            <a:r>
              <a:rPr lang="en-US" dirty="0" err="1" smtClean="0"/>
              <a:t>Depatment</a:t>
            </a:r>
            <a:endParaRPr lang="en-US" dirty="0" smtClean="0"/>
          </a:p>
          <a:p>
            <a:r>
              <a:rPr lang="en-US" dirty="0" err="1" smtClean="0"/>
              <a:t>Gandhinagar</a:t>
            </a:r>
            <a:r>
              <a:rPr lang="en-US" dirty="0" smtClean="0"/>
              <a:t> Institute of </a:t>
            </a:r>
            <a:r>
              <a:rPr lang="en-US" dirty="0" err="1" smtClean="0"/>
              <a:t>Technolgy</a:t>
            </a:r>
            <a:endParaRPr lang="en-US" dirty="0" smtClean="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276600" cy="749300"/>
          </a:xfrm>
        </p:spPr>
        <p:txBody>
          <a:bodyPr/>
          <a:lstStyle/>
          <a:p>
            <a:r>
              <a:rPr lang="en-US" b="1" i="1" dirty="0" smtClean="0"/>
              <a:t>1</a:t>
            </a:r>
            <a:r>
              <a:rPr lang="en-US" sz="2800" b="1" i="1" dirty="0" smtClean="0"/>
              <a:t>) Bearing walls </a:t>
            </a:r>
            <a:endParaRPr lang="en-US" sz="2800" b="1" i="1" dirty="0"/>
          </a:p>
        </p:txBody>
      </p:sp>
      <p:sp>
        <p:nvSpPr>
          <p:cNvPr id="4" name="Text Placeholder 3"/>
          <p:cNvSpPr>
            <a:spLocks noGrp="1"/>
          </p:cNvSpPr>
          <p:nvPr>
            <p:ph type="body" idx="2"/>
          </p:nvPr>
        </p:nvSpPr>
        <p:spPr/>
        <p:txBody>
          <a:bodyPr>
            <a:noAutofit/>
          </a:bodyPr>
          <a:lstStyle/>
          <a:p>
            <a:r>
              <a:rPr lang="en-US" sz="2400" i="1" dirty="0" smtClean="0"/>
              <a:t>A </a:t>
            </a:r>
            <a:r>
              <a:rPr lang="en-US" sz="2400" b="1" i="1" dirty="0" smtClean="0"/>
              <a:t>load-bearing wall</a:t>
            </a:r>
            <a:r>
              <a:rPr lang="en-US" sz="2400" i="1" dirty="0" smtClean="0"/>
              <a:t> (or </a:t>
            </a:r>
            <a:r>
              <a:rPr lang="en-US" sz="2400" b="1" i="1" dirty="0" smtClean="0"/>
              <a:t>bearing wall</a:t>
            </a:r>
            <a:r>
              <a:rPr lang="en-US" sz="2400" i="1" dirty="0" smtClean="0"/>
              <a:t>) is a wall that bears a load resting upon it by conducting its weight to a foundation structure. The materials most often used to construct load-bearing walls in large buildings are concrete, block, or brick.</a:t>
            </a:r>
            <a:endParaRPr lang="en-US" sz="2400" i="1" dirty="0"/>
          </a:p>
        </p:txBody>
      </p:sp>
      <p:pic>
        <p:nvPicPr>
          <p:cNvPr id="7" name="Content Placeholder 6" descr="BearingNonBearingWallsL.gif"/>
          <p:cNvPicPr>
            <a:picLocks noGrp="1" noChangeAspect="1"/>
          </p:cNvPicPr>
          <p:nvPr>
            <p:ph sz="half" idx="1"/>
          </p:nvPr>
        </p:nvPicPr>
        <p:blipFill>
          <a:blip r:embed="rId2" cstate="print"/>
          <a:stretch>
            <a:fillRect/>
          </a:stretch>
        </p:blipFill>
        <p:spPr>
          <a:xfrm>
            <a:off x="3575050" y="1328974"/>
            <a:ext cx="5111750" cy="374126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962400" cy="685800"/>
          </a:xfrm>
        </p:spPr>
        <p:txBody>
          <a:bodyPr>
            <a:normAutofit/>
          </a:bodyPr>
          <a:lstStyle/>
          <a:p>
            <a:r>
              <a:rPr lang="en-US" sz="2800" b="1" i="1" dirty="0" smtClean="0"/>
              <a:t>2)Non bearing walls</a:t>
            </a:r>
            <a:endParaRPr lang="en-US" sz="2800" b="1" i="1" dirty="0"/>
          </a:p>
        </p:txBody>
      </p:sp>
      <p:sp>
        <p:nvSpPr>
          <p:cNvPr id="4" name="Text Placeholder 3"/>
          <p:cNvSpPr>
            <a:spLocks noGrp="1"/>
          </p:cNvSpPr>
          <p:nvPr>
            <p:ph type="body" idx="2"/>
          </p:nvPr>
        </p:nvSpPr>
        <p:spPr>
          <a:xfrm>
            <a:off x="152400" y="1371600"/>
            <a:ext cx="3200400" cy="5334000"/>
          </a:xfrm>
        </p:spPr>
        <p:txBody>
          <a:bodyPr>
            <a:normAutofit/>
          </a:bodyPr>
          <a:lstStyle/>
          <a:p>
            <a:r>
              <a:rPr lang="en-US" sz="2000" dirty="0" smtClean="0">
                <a:cs typeface="Shruti" pitchFamily="2"/>
              </a:rPr>
              <a:t>The nonbearing wall appears only where loads are carried by other members, as in heavy timber and other skeletal structures. </a:t>
            </a:r>
          </a:p>
          <a:p>
            <a:r>
              <a:rPr lang="en-US" sz="2000" dirty="0" smtClean="0">
                <a:cs typeface="Shruti" pitchFamily="2"/>
              </a:rPr>
              <a:t>Modern steel and reinforced-concrete frames require exterior walls only for shelter and sometimes dispense with them on the ground floor to permit easier access. Since the wall rests or hangs upon members of the frame, it becomes...</a:t>
            </a:r>
            <a:endParaRPr lang="en-US" sz="2000" dirty="0">
              <a:cs typeface="Shruti" pitchFamily="2"/>
            </a:endParaRPr>
          </a:p>
        </p:txBody>
      </p:sp>
      <p:pic>
        <p:nvPicPr>
          <p:cNvPr id="5" name="Content Placeholder 4" descr="lesson3_other_structural_features_6.jpg"/>
          <p:cNvPicPr>
            <a:picLocks noGrp="1" noChangeAspect="1"/>
          </p:cNvPicPr>
          <p:nvPr>
            <p:ph sz="half" idx="1"/>
          </p:nvPr>
        </p:nvPicPr>
        <p:blipFill>
          <a:blip r:embed="rId2" cstate="print"/>
          <a:stretch>
            <a:fillRect/>
          </a:stretch>
        </p:blipFill>
        <p:spPr>
          <a:xfrm>
            <a:off x="4267200" y="152400"/>
            <a:ext cx="4495800" cy="2197999"/>
          </a:xfrm>
        </p:spPr>
      </p:pic>
      <p:pic>
        <p:nvPicPr>
          <p:cNvPr id="6" name="Picture 5" descr="two-story-w-trusses.gif"/>
          <p:cNvPicPr>
            <a:picLocks noChangeAspect="1"/>
          </p:cNvPicPr>
          <p:nvPr/>
        </p:nvPicPr>
        <p:blipFill>
          <a:blip r:embed="rId3" cstate="print"/>
          <a:stretch>
            <a:fillRect/>
          </a:stretch>
        </p:blipFill>
        <p:spPr>
          <a:xfrm>
            <a:off x="3276600" y="2362200"/>
            <a:ext cx="5867400" cy="44958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3050"/>
            <a:ext cx="3048000" cy="793750"/>
          </a:xfrm>
        </p:spPr>
        <p:txBody>
          <a:bodyPr>
            <a:normAutofit/>
          </a:bodyPr>
          <a:lstStyle/>
          <a:p>
            <a:r>
              <a:rPr lang="en-US" sz="2800" b="1" i="1" dirty="0" smtClean="0"/>
              <a:t>3) Cavity walls</a:t>
            </a:r>
            <a:endParaRPr lang="en-US" sz="2800" b="1" i="1" dirty="0"/>
          </a:p>
        </p:txBody>
      </p:sp>
      <p:sp>
        <p:nvSpPr>
          <p:cNvPr id="4" name="Text Placeholder 3"/>
          <p:cNvSpPr>
            <a:spLocks noGrp="1"/>
          </p:cNvSpPr>
          <p:nvPr>
            <p:ph type="body" idx="2"/>
          </p:nvPr>
        </p:nvSpPr>
        <p:spPr>
          <a:xfrm>
            <a:off x="228600" y="1219200"/>
            <a:ext cx="3084513" cy="5422900"/>
          </a:xfrm>
        </p:spPr>
        <p:txBody>
          <a:bodyPr>
            <a:noAutofit/>
          </a:bodyPr>
          <a:lstStyle/>
          <a:p>
            <a:pPr algn="just"/>
            <a:r>
              <a:rPr lang="en-US" sz="2000" dirty="0" smtClean="0">
                <a:ea typeface="Arimo" pitchFamily="34" charset="0"/>
                <a:cs typeface="Shruti" pitchFamily="2"/>
              </a:rPr>
              <a:t>Cavity walls consist of two 'skins' separated by a hollow space (cavity). The skins are commonly masonry such as brick or concrete block. Masonry is an absorbent material, and therefore will slowly draw rainwater or even humidity into the wall. The cavity serves as a way to drain this water back out through weep holes at the base of the wall system or above windows</a:t>
            </a:r>
            <a:endParaRPr lang="en-US" sz="2000" dirty="0">
              <a:solidFill>
                <a:srgbClr val="FF0000"/>
              </a:solidFill>
              <a:ea typeface="Arimo" pitchFamily="34" charset="0"/>
              <a:cs typeface="Shruti" pitchFamily="2"/>
            </a:endParaRPr>
          </a:p>
        </p:txBody>
      </p:sp>
      <p:pic>
        <p:nvPicPr>
          <p:cNvPr id="5" name="Content Placeholder 4" descr="cavity_wall_diagram.jpg"/>
          <p:cNvPicPr>
            <a:picLocks noGrp="1" noChangeAspect="1"/>
          </p:cNvPicPr>
          <p:nvPr>
            <p:ph sz="half" idx="1"/>
          </p:nvPr>
        </p:nvPicPr>
        <p:blipFill>
          <a:blip r:embed="rId2" cstate="print"/>
          <a:stretch>
            <a:fillRect/>
          </a:stretch>
        </p:blipFill>
        <p:spPr>
          <a:xfrm>
            <a:off x="3505200" y="0"/>
            <a:ext cx="5638800" cy="3086100"/>
          </a:xfrm>
        </p:spPr>
      </p:pic>
      <p:pic>
        <p:nvPicPr>
          <p:cNvPr id="6" name="Picture 5" descr="08braddins.jpg"/>
          <p:cNvPicPr>
            <a:picLocks noChangeAspect="1"/>
          </p:cNvPicPr>
          <p:nvPr/>
        </p:nvPicPr>
        <p:blipFill>
          <a:blip r:embed="rId3" cstate="print"/>
          <a:stretch>
            <a:fillRect/>
          </a:stretch>
        </p:blipFill>
        <p:spPr>
          <a:xfrm>
            <a:off x="3429000" y="2895600"/>
            <a:ext cx="6096000" cy="39624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ormAutofit/>
          </a:bodyPr>
          <a:lstStyle/>
          <a:p>
            <a:r>
              <a:rPr lang="en-US" sz="2800" b="1" i="1" dirty="0" smtClean="0"/>
              <a:t>4)Curtain walls</a:t>
            </a:r>
            <a:endParaRPr lang="en-US" sz="2800" b="1" i="1" dirty="0"/>
          </a:p>
        </p:txBody>
      </p:sp>
      <p:sp>
        <p:nvSpPr>
          <p:cNvPr id="4" name="Text Placeholder 3"/>
          <p:cNvSpPr>
            <a:spLocks noGrp="1"/>
          </p:cNvSpPr>
          <p:nvPr>
            <p:ph type="body" idx="2"/>
          </p:nvPr>
        </p:nvSpPr>
        <p:spPr>
          <a:xfrm>
            <a:off x="457200" y="1143000"/>
            <a:ext cx="3429000" cy="5486400"/>
          </a:xfrm>
        </p:spPr>
        <p:txBody>
          <a:bodyPr>
            <a:noAutofit/>
          </a:bodyPr>
          <a:lstStyle/>
          <a:p>
            <a:pPr algn="just"/>
            <a:r>
              <a:rPr lang="en-US" sz="2400" i="1" dirty="0" smtClean="0"/>
              <a:t>A curtain wall system is an outer covering of a building in which the outer walls are non-structural, but merely keep the weather out and the occupants in. As the curtain wall is non-structural it can be made of a lightweight material reducing construction costs.</a:t>
            </a:r>
          </a:p>
          <a:p>
            <a:pPr algn="just"/>
            <a:r>
              <a:rPr lang="en-US" sz="2400" i="1" dirty="0" smtClean="0"/>
              <a:t>Even glass can be used for cavity walls.</a:t>
            </a:r>
          </a:p>
          <a:p>
            <a:endParaRPr lang="en-US" sz="2400" i="1" dirty="0"/>
          </a:p>
        </p:txBody>
      </p:sp>
      <p:pic>
        <p:nvPicPr>
          <p:cNvPr id="5" name="Content Placeholder 4" descr="220px-Bauhaus-Dessau_Atelier.jpg"/>
          <p:cNvPicPr>
            <a:picLocks noGrp="1" noChangeAspect="1"/>
          </p:cNvPicPr>
          <p:nvPr>
            <p:ph sz="half" idx="1"/>
          </p:nvPr>
        </p:nvPicPr>
        <p:blipFill>
          <a:blip r:embed="rId2" cstate="print"/>
          <a:stretch>
            <a:fillRect/>
          </a:stretch>
        </p:blipFill>
        <p:spPr>
          <a:xfrm>
            <a:off x="4733925" y="824706"/>
            <a:ext cx="2794000" cy="47498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19600" cy="717550"/>
          </a:xfrm>
        </p:spPr>
        <p:txBody>
          <a:bodyPr>
            <a:noAutofit/>
          </a:bodyPr>
          <a:lstStyle/>
          <a:p>
            <a:r>
              <a:rPr lang="en-US" sz="2800" b="1" i="1" dirty="0" smtClean="0">
                <a:solidFill>
                  <a:schemeClr val="accent1">
                    <a:lumMod val="60000"/>
                    <a:lumOff val="40000"/>
                  </a:schemeClr>
                </a:solidFill>
                <a:latin typeface="+mn-lt"/>
                <a:cs typeface="Shruti" pitchFamily="2"/>
              </a:rPr>
              <a:t>5.)Party or common walls</a:t>
            </a:r>
            <a:endParaRPr lang="en-US" sz="2800" b="1" i="1" dirty="0">
              <a:solidFill>
                <a:schemeClr val="accent1">
                  <a:lumMod val="60000"/>
                  <a:lumOff val="40000"/>
                </a:schemeClr>
              </a:solidFill>
              <a:latin typeface="+mn-lt"/>
              <a:cs typeface="Shruti" pitchFamily="2"/>
            </a:endParaRPr>
          </a:p>
        </p:txBody>
      </p:sp>
      <p:sp>
        <p:nvSpPr>
          <p:cNvPr id="4" name="Text Placeholder 3"/>
          <p:cNvSpPr>
            <a:spLocks noGrp="1"/>
          </p:cNvSpPr>
          <p:nvPr>
            <p:ph type="body" idx="2"/>
          </p:nvPr>
        </p:nvSpPr>
        <p:spPr>
          <a:xfrm>
            <a:off x="457200" y="1219200"/>
            <a:ext cx="3008313" cy="5148263"/>
          </a:xfrm>
        </p:spPr>
        <p:txBody>
          <a:bodyPr>
            <a:normAutofit/>
          </a:bodyPr>
          <a:lstStyle/>
          <a:p>
            <a:r>
              <a:rPr lang="en-US" sz="2000" dirty="0" smtClean="0">
                <a:cs typeface="Aharoni" pitchFamily="2" charset="-79"/>
              </a:rPr>
              <a:t>A </a:t>
            </a:r>
            <a:r>
              <a:rPr lang="en-US" sz="2000" b="1" dirty="0" smtClean="0">
                <a:cs typeface="Aharoni" pitchFamily="2" charset="-79"/>
              </a:rPr>
              <a:t>party wall</a:t>
            </a:r>
            <a:r>
              <a:rPr lang="en-US" sz="2000" dirty="0" smtClean="0">
                <a:cs typeface="Aharoni" pitchFamily="2" charset="-79"/>
              </a:rPr>
              <a:t> is a dividing partition between two adjoining buildings (or units) that is shared by the tenants of each residence or business. When built for this purpose, the builder will lay the wall along a property line dividing two terraced flats or row houses, so that one half of the wall's thickness lies on each property.</a:t>
            </a:r>
            <a:endParaRPr lang="en-US" sz="2000" dirty="0">
              <a:cs typeface="Aharoni" pitchFamily="2" charset="-79"/>
            </a:endParaRPr>
          </a:p>
        </p:txBody>
      </p:sp>
      <p:pic>
        <p:nvPicPr>
          <p:cNvPr id="5" name="Content Placeholder 4" descr="party-walls-640x252.jpg"/>
          <p:cNvPicPr>
            <a:picLocks noGrp="1" noChangeAspect="1"/>
          </p:cNvPicPr>
          <p:nvPr>
            <p:ph sz="half" idx="1"/>
          </p:nvPr>
        </p:nvPicPr>
        <p:blipFill>
          <a:blip r:embed="rId2" cstate="print"/>
          <a:stretch>
            <a:fillRect/>
          </a:stretch>
        </p:blipFill>
        <p:spPr>
          <a:xfrm>
            <a:off x="3575050" y="2193230"/>
            <a:ext cx="5111750" cy="2012752"/>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ormAutofit/>
          </a:bodyPr>
          <a:lstStyle/>
          <a:p>
            <a:r>
              <a:rPr lang="en-US" sz="2800" dirty="0" smtClean="0"/>
              <a:t>6) Partition wall</a:t>
            </a:r>
            <a:endParaRPr lang="en-US" sz="2800" dirty="0"/>
          </a:p>
        </p:txBody>
      </p:sp>
      <p:sp>
        <p:nvSpPr>
          <p:cNvPr id="4" name="Text Placeholder 3"/>
          <p:cNvSpPr>
            <a:spLocks noGrp="1"/>
          </p:cNvSpPr>
          <p:nvPr>
            <p:ph type="body" idx="2"/>
          </p:nvPr>
        </p:nvSpPr>
        <p:spPr/>
        <p:txBody>
          <a:bodyPr>
            <a:normAutofit/>
          </a:bodyPr>
          <a:lstStyle/>
          <a:p>
            <a:r>
              <a:rPr lang="en-US" sz="2800" dirty="0" smtClean="0"/>
              <a:t>A partition wall is a wall for the purpose of separating rooms, or dividing a room. Partition walls are usually not load-bearing.</a:t>
            </a:r>
            <a:endParaRPr lang="en-US" sz="2800" dirty="0"/>
          </a:p>
        </p:txBody>
      </p:sp>
      <p:pic>
        <p:nvPicPr>
          <p:cNvPr id="5" name="Content Placeholder 4" descr="insonorizzazione.jpg"/>
          <p:cNvPicPr>
            <a:picLocks noGrp="1" noChangeAspect="1"/>
          </p:cNvPicPr>
          <p:nvPr>
            <p:ph sz="half" idx="1"/>
          </p:nvPr>
        </p:nvPicPr>
        <p:blipFill>
          <a:blip r:embed="rId2" cstate="print"/>
          <a:stretch>
            <a:fillRect/>
          </a:stretch>
        </p:blipFill>
        <p:spPr>
          <a:xfrm>
            <a:off x="3505200" y="228600"/>
            <a:ext cx="5486400" cy="3429000"/>
          </a:xfrm>
        </p:spPr>
      </p:pic>
      <p:pic>
        <p:nvPicPr>
          <p:cNvPr id="6" name="Picture 5" descr="bp1.jpg"/>
          <p:cNvPicPr>
            <a:picLocks noChangeAspect="1"/>
          </p:cNvPicPr>
          <p:nvPr/>
        </p:nvPicPr>
        <p:blipFill>
          <a:blip r:embed="rId3" cstate="print"/>
          <a:stretch>
            <a:fillRect/>
          </a:stretch>
        </p:blipFill>
        <p:spPr>
          <a:xfrm>
            <a:off x="3505200" y="3505200"/>
            <a:ext cx="5638800" cy="33528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u="sng" dirty="0" smtClean="0"/>
              <a:t>Columns</a:t>
            </a:r>
            <a:endParaRPr lang="en-US" sz="4800" i="1" u="sng" dirty="0"/>
          </a:p>
        </p:txBody>
      </p:sp>
      <p:pic>
        <p:nvPicPr>
          <p:cNvPr id="4" name="Content Placeholder 3" descr="istockphoto_5018734-skyscraper-skeleton-at-sunset.jpg"/>
          <p:cNvPicPr>
            <a:picLocks noGrp="1" noChangeAspect="1"/>
          </p:cNvPicPr>
          <p:nvPr>
            <p:ph idx="1"/>
          </p:nvPr>
        </p:nvPicPr>
        <p:blipFill>
          <a:blip r:embed="rId2" cstate="print"/>
          <a:stretch>
            <a:fillRect/>
          </a:stretch>
        </p:blipFill>
        <p:spPr>
          <a:xfrm>
            <a:off x="3429000" y="1600200"/>
            <a:ext cx="2438400" cy="50292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6284347408_548b0ac01d_b_0.jpg"/>
          <p:cNvPicPr>
            <a:picLocks noGrp="1" noChangeAspect="1"/>
          </p:cNvPicPr>
          <p:nvPr>
            <p:ph type="pic" idx="1"/>
          </p:nvPr>
        </p:nvPicPr>
        <p:blipFill>
          <a:blip r:embed="rId3" cstate="print"/>
          <a:srcRect l="5671" r="5671"/>
          <a:stretch>
            <a:fillRect/>
          </a:stretch>
        </p:blipFill>
        <p:spPr>
          <a:xfrm>
            <a:off x="762000" y="228601"/>
            <a:ext cx="7924800" cy="2895599"/>
          </a:xfrm>
        </p:spPr>
      </p:pic>
      <p:sp>
        <p:nvSpPr>
          <p:cNvPr id="4" name="Text Placeholder 3"/>
          <p:cNvSpPr>
            <a:spLocks noGrp="1"/>
          </p:cNvSpPr>
          <p:nvPr>
            <p:ph type="body" sz="half" idx="2"/>
          </p:nvPr>
        </p:nvSpPr>
        <p:spPr>
          <a:xfrm>
            <a:off x="838200" y="3124200"/>
            <a:ext cx="7924800" cy="3505200"/>
          </a:xfrm>
        </p:spPr>
        <p:txBody>
          <a:bodyPr>
            <a:noAutofit/>
          </a:bodyPr>
          <a:lstStyle/>
          <a:p>
            <a:pPr algn="just"/>
            <a:r>
              <a:rPr lang="en-US" sz="2400" b="1" i="1" u="sng" dirty="0" smtClean="0"/>
              <a:t>Columns</a:t>
            </a:r>
            <a:r>
              <a:rPr lang="en-US" sz="2400" dirty="0" smtClean="0"/>
              <a:t>   --  </a:t>
            </a:r>
            <a:r>
              <a:rPr lang="en-US" sz="2400" b="1" dirty="0" smtClean="0"/>
              <a:t>Column</a:t>
            </a:r>
            <a:r>
              <a:rPr lang="en-US" sz="2400" dirty="0" smtClean="0"/>
              <a:t> or </a:t>
            </a:r>
            <a:r>
              <a:rPr lang="en-US" sz="2400" b="1" dirty="0" smtClean="0"/>
              <a:t>pillar</a:t>
            </a:r>
            <a:r>
              <a:rPr lang="en-US" sz="2400" dirty="0" smtClean="0"/>
              <a:t> in architecture and structural engineering is a structural element that transmits, through compression, the weight of the structure above to other structural elements below.</a:t>
            </a:r>
          </a:p>
          <a:p>
            <a:pPr algn="just">
              <a:buFont typeface="Arial" pitchFamily="34" charset="0"/>
              <a:buChar char="•"/>
            </a:pPr>
            <a:r>
              <a:rPr lang="en-US" sz="2400" dirty="0" smtClean="0"/>
              <a:t>The term column applies especially to a large round support with a capital and base and made of stone, or appearing to be so. A small wooden or metal support is typically called a post, and supports with a rectangular or other non-round section are usually called piers</a:t>
            </a:r>
            <a:endParaRPr lang="en-US"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5400" b="1" i="1" u="sng" dirty="0" smtClean="0"/>
              <a:t>Plinth</a:t>
            </a:r>
            <a:r>
              <a:rPr lang="en-US" sz="5400" i="1" dirty="0" smtClean="0"/>
              <a:t> </a:t>
            </a:r>
            <a:endParaRPr lang="en-US" sz="5400" i="1" dirty="0"/>
          </a:p>
        </p:txBody>
      </p:sp>
      <p:sp>
        <p:nvSpPr>
          <p:cNvPr id="5" name="Content Placeholder 4"/>
          <p:cNvSpPr>
            <a:spLocks noGrp="1"/>
          </p:cNvSpPr>
          <p:nvPr>
            <p:ph idx="1"/>
          </p:nvPr>
        </p:nvSpPr>
        <p:spPr>
          <a:xfrm>
            <a:off x="0" y="1143000"/>
            <a:ext cx="9144000" cy="5715000"/>
          </a:xfrm>
        </p:spPr>
        <p:txBody>
          <a:bodyPr>
            <a:normAutofit/>
          </a:bodyPr>
          <a:lstStyle/>
          <a:p>
            <a:r>
              <a:rPr lang="en-US" dirty="0" smtClean="0"/>
              <a:t>Plinth is the part of structure between the surrounding ground surface and floor surface immediately above the ground .</a:t>
            </a:r>
          </a:p>
          <a:p>
            <a:pPr>
              <a:buNone/>
            </a:pPr>
            <a:endParaRPr lang="en-US" dirty="0" smtClean="0"/>
          </a:p>
          <a:p>
            <a:r>
              <a:rPr lang="en-US" dirty="0" smtClean="0"/>
              <a:t>Plinth is provided with dpc. The plinth is assists in transmitting the load of structure to the foundation.</a:t>
            </a:r>
          </a:p>
          <a:p>
            <a:pPr>
              <a:buNone/>
            </a:pPr>
            <a:endParaRPr lang="en-US" dirty="0" smtClean="0"/>
          </a:p>
          <a:p>
            <a:r>
              <a:rPr lang="en-US" dirty="0" smtClean="0"/>
              <a:t>It protects the building from moisture.</a:t>
            </a:r>
          </a:p>
          <a:p>
            <a:pPr>
              <a:buNone/>
            </a:pPr>
            <a:endParaRPr lang="en-US" dirty="0" smtClean="0"/>
          </a:p>
          <a:p>
            <a:r>
              <a:rPr lang="en-US" dirty="0" smtClean="0"/>
              <a:t>It prevents entry of rain water , dust, insects etc in building</a:t>
            </a:r>
            <a:r>
              <a:rPr lang="en-US" sz="3600" dirty="0" smtClean="0"/>
              <a:t>. </a:t>
            </a:r>
            <a:endParaRPr lang="en-US"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in/url?sa=i&amp;source=images&amp;cd=&amp;docid=-Z2rLUbSibuc2M&amp;tbnid=nvRboWIBDyOpdM:&amp;ved=0CAUQjBwwAA&amp;url=http%3A%2F%2Fmysore.varnapestcontrol.in%2Fimages%2Fpre-construction.jpg&amp;ei=Dpl5UsaBDMG_rge2kIHABg&amp;psig=AFQjCNE0stEqefT4Y_0JldY7ONVmAvaSRQ&amp;ust=138378715025533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ttp://www.google.co.in/url?sa=i&amp;source=images&amp;cd=&amp;docid=-Z2rLUbSibuc2M&amp;tbnid=nvRboWIBDyOpdM:&amp;ved=0CAUQjBwwAA&amp;url=http%3A%2F%2Fmysore.varnapestcontrol.in%2Fimages%2Fpre-construction.jpg&amp;ei=Dpl5UsaBDMG_rge2kIHABg&amp;psig=AFQjCNE0stEqefT4Y_0JldY7ONVmAvaSRQ&amp;ust=138378715025533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http://www.google.co.in/url?sa=i&amp;source=images&amp;cd=&amp;docid=-Z2rLUbSibuc2M&amp;tbnid=nvRboWIBDyOpdM:&amp;ved=0CAUQjBwwAA&amp;url=http%3A%2F%2Fmysore.varnapestcontrol.in%2Fimages%2Fpre-construction.jpg&amp;ei=Dpl5UsaBDMG_rge2kIHABg&amp;psig=AFQjCNE0stEqefT4Y_0JldY7ONVmAvaSRQ&amp;ust=138378715025533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http://www.google.co.in/url?sa=i&amp;source=images&amp;cd=&amp;docid=-Z2rLUbSibuc2M&amp;tbnid=nvRboWIBDyOpdM:&amp;ved=0CAUQjBwwAA&amp;url=http%3A%2F%2Fmysore.varnapestcontrol.in%2Fimages%2Fpre-construction.jpg&amp;ei=Dpl5UsaBDMG_rge2kIHABg&amp;psig=AFQjCNE0stEqefT4Y_0JldY7ONVmAvaSRQ&amp;ust=138378715025533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5" name="Picture 9" descr="C:\Users\nipun999\Pictures\New folder\pre-construction[1].jpg"/>
          <p:cNvPicPr>
            <a:picLocks noChangeAspect="1" noChangeArrowheads="1"/>
          </p:cNvPicPr>
          <p:nvPr/>
        </p:nvPicPr>
        <p:blipFill>
          <a:blip r:embed="rId2" cstate="print"/>
          <a:srcRect/>
          <a:stretch>
            <a:fillRect/>
          </a:stretch>
        </p:blipFill>
        <p:spPr bwMode="auto">
          <a:xfrm>
            <a:off x="914400" y="1600200"/>
            <a:ext cx="7162800" cy="46482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2030" y="228600"/>
            <a:ext cx="8229600" cy="990600"/>
          </a:xfrm>
        </p:spPr>
        <p:txBody>
          <a:bodyPr/>
          <a:lstStyle/>
          <a:p>
            <a:r>
              <a:rPr lang="en-US" dirty="0"/>
              <a:t>FOUNDATION</a:t>
            </a:r>
          </a:p>
        </p:txBody>
      </p:sp>
      <p:sp>
        <p:nvSpPr>
          <p:cNvPr id="2051" name="Rectangle 3"/>
          <p:cNvSpPr>
            <a:spLocks noGrp="1" noChangeArrowheads="1"/>
          </p:cNvSpPr>
          <p:nvPr>
            <p:ph type="subTitle" idx="1"/>
          </p:nvPr>
        </p:nvSpPr>
        <p:spPr/>
        <p:txBody>
          <a:bodyPr/>
          <a:lstStyle/>
          <a:p>
            <a:endParaRPr lang="en-US"/>
          </a:p>
        </p:txBody>
      </p:sp>
      <p:pic>
        <p:nvPicPr>
          <p:cNvPr id="2053" name="Picture 5" descr="ANd9GcTkMDSfQuUy3IrtIamFQM54PVODEKaIE5irsTPzFT2up3dkmvPYKg"/>
          <p:cNvPicPr>
            <a:picLocks noChangeAspect="1" noChangeArrowheads="1"/>
          </p:cNvPicPr>
          <p:nvPr/>
        </p:nvPicPr>
        <p:blipFill>
          <a:blip r:embed="rId2"/>
          <a:srcRect/>
          <a:stretch>
            <a:fillRect/>
          </a:stretch>
        </p:blipFill>
        <p:spPr bwMode="auto">
          <a:xfrm>
            <a:off x="1219200" y="2057400"/>
            <a:ext cx="6858000" cy="449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
                                          </p:val>
                                        </p:tav>
                                        <p:tav tm="100000">
                                          <p:val>
                                            <p:strVal val="#ppt_w"/>
                                          </p:val>
                                        </p:tav>
                                      </p:tavLst>
                                    </p:anim>
                                    <p:anim calcmode="lin" valueType="num">
                                      <p:cBhvr>
                                        <p:cTn id="8" dur="2000" fill="hold"/>
                                        <p:tgtEl>
                                          <p:spTgt spid="20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4"/>
                                          </p:val>
                                        </p:tav>
                                        <p:tav tm="100000">
                                          <p:val>
                                            <p:strVal val="#ppt_x"/>
                                          </p:val>
                                        </p:tav>
                                      </p:tavLst>
                                    </p:anim>
                                    <p:anim calcmode="lin" valueType="num">
                                      <p:cBhvr>
                                        <p:cTn id="10" dur="2000" fill="hold"/>
                                        <p:tgtEl>
                                          <p:spTgt spid="20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500">
                                          <p:stCondLst>
                                            <p:cond delay="0"/>
                                          </p:stCondLst>
                                        </p:cTn>
                                        <p:tgtEl>
                                          <p:spTgt spid="2051">
                                            <p:txEl>
                                              <p:pRg st="0" end="0"/>
                                            </p:txEl>
                                          </p:spTgt>
                                        </p:tgtEl>
                                      </p:cBhvr>
                                    </p:animEffect>
                                    <p:anim calcmode="lin" valueType="num">
                                      <p:cBhvr>
                                        <p:cTn id="16" dur="500" fill="hold">
                                          <p:stCondLst>
                                            <p:cond delay="0"/>
                                          </p:stCondLst>
                                        </p:cTn>
                                        <p:tgtEl>
                                          <p:spTgt spid="205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1"/>
            <a:ext cx="8763000" cy="914399"/>
          </a:xfrm>
        </p:spPr>
        <p:txBody>
          <a:bodyPr>
            <a:normAutofit/>
          </a:bodyPr>
          <a:lstStyle/>
          <a:p>
            <a:pPr algn="ctr"/>
            <a:r>
              <a:rPr lang="en-US" sz="4400" b="1" u="sng" dirty="0" smtClean="0"/>
              <a:t>C</a:t>
            </a:r>
            <a:r>
              <a:rPr lang="en-US" sz="4400" u="sng" dirty="0" smtClean="0">
                <a:effectLst/>
              </a:rPr>
              <a:t>upboard</a:t>
            </a:r>
            <a:r>
              <a:rPr lang="en-US" sz="4400" b="1" u="sng" dirty="0" smtClean="0"/>
              <a:t> &amp; shelves</a:t>
            </a:r>
            <a:endParaRPr lang="en-US" sz="4400" b="1" u="sng" dirty="0"/>
          </a:p>
        </p:txBody>
      </p:sp>
      <p:sp>
        <p:nvSpPr>
          <p:cNvPr id="3" name="Subtitle 2"/>
          <p:cNvSpPr>
            <a:spLocks noGrp="1"/>
          </p:cNvSpPr>
          <p:nvPr>
            <p:ph type="subTitle" idx="1"/>
          </p:nvPr>
        </p:nvSpPr>
        <p:spPr>
          <a:xfrm>
            <a:off x="381000" y="1600200"/>
            <a:ext cx="8229600" cy="1905000"/>
          </a:xfrm>
        </p:spPr>
        <p:txBody>
          <a:bodyPr>
            <a:normAutofit/>
          </a:bodyPr>
          <a:lstStyle/>
          <a:p>
            <a:pPr algn="l"/>
            <a:r>
              <a:rPr lang="en-US" sz="3200" dirty="0" smtClean="0"/>
              <a:t>Cupboards &amp; shelves are built in items which are useful for various services in the building.</a:t>
            </a:r>
            <a:endParaRPr lang="en-US" sz="3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u="sng" dirty="0" smtClean="0"/>
              <a:t>C</a:t>
            </a:r>
            <a:r>
              <a:rPr lang="en-US" sz="5400" b="1" u="sng" dirty="0" smtClean="0"/>
              <a:t>upboards</a:t>
            </a:r>
            <a:endParaRPr lang="en-US" sz="5400" b="1" u="sng" dirty="0"/>
          </a:p>
        </p:txBody>
      </p:sp>
      <p:sp>
        <p:nvSpPr>
          <p:cNvPr id="5" name="Content Placeholder 4"/>
          <p:cNvSpPr>
            <a:spLocks noGrp="1"/>
          </p:cNvSpPr>
          <p:nvPr>
            <p:ph idx="1"/>
          </p:nvPr>
        </p:nvSpPr>
        <p:spPr/>
        <p:txBody>
          <a:bodyPr>
            <a:noAutofit/>
          </a:bodyPr>
          <a:lstStyle/>
          <a:p>
            <a:r>
              <a:rPr lang="en-US" dirty="0" smtClean="0"/>
              <a:t>A </a:t>
            </a:r>
            <a:r>
              <a:rPr lang="en-US" b="1" dirty="0" smtClean="0"/>
              <a:t>cupboard</a:t>
            </a:r>
            <a:r>
              <a:rPr lang="en-US" dirty="0" smtClean="0"/>
              <a:t> is a type of storage cabinet, often made of wood, used indoors to store household objects such as food, crockery, and protect them from dust and dirt.</a:t>
            </a:r>
          </a:p>
          <a:p>
            <a:pPr>
              <a:buNone/>
            </a:pPr>
            <a:endParaRPr lang="en-US" dirty="0" smtClean="0"/>
          </a:p>
          <a:p>
            <a:r>
              <a:rPr lang="en-US" dirty="0" smtClean="0"/>
              <a:t>The term cupboard was originally used to describe an open-shelved side table for displaying plates, cups and saucers.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000" u="sng" dirty="0"/>
              <a:t>C</a:t>
            </a:r>
            <a:r>
              <a:rPr lang="en-US" sz="6000" u="sng" dirty="0" smtClean="0"/>
              <a:t>upboard</a:t>
            </a:r>
            <a:endParaRPr lang="en-US" sz="6000" u="sng" dirty="0"/>
          </a:p>
        </p:txBody>
      </p:sp>
      <p:pic>
        <p:nvPicPr>
          <p:cNvPr id="16386" name="Picture 2" descr="http://www.manucornet.net/blog/wp-content/uploads/2009/02/cupboard_door_open.jpg"/>
          <p:cNvPicPr>
            <a:picLocks noGrp="1" noChangeAspect="1" noChangeArrowheads="1"/>
          </p:cNvPicPr>
          <p:nvPr>
            <p:ph idx="1"/>
          </p:nvPr>
        </p:nvPicPr>
        <p:blipFill>
          <a:blip r:embed="rId2" cstate="print"/>
          <a:srcRect/>
          <a:stretch>
            <a:fillRect/>
          </a:stretch>
        </p:blipFill>
        <p:spPr bwMode="auto">
          <a:xfrm>
            <a:off x="1905000" y="1895475"/>
            <a:ext cx="5029200" cy="496252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u="sng" dirty="0" smtClean="0"/>
              <a:t>Shelves</a:t>
            </a:r>
            <a:r>
              <a:rPr lang="en-US" sz="6000" dirty="0" smtClean="0"/>
              <a:t> </a:t>
            </a:r>
            <a:endParaRPr lang="en-US" sz="6000" dirty="0"/>
          </a:p>
        </p:txBody>
      </p:sp>
      <p:sp>
        <p:nvSpPr>
          <p:cNvPr id="3" name="Content Placeholder 2"/>
          <p:cNvSpPr>
            <a:spLocks noGrp="1"/>
          </p:cNvSpPr>
          <p:nvPr>
            <p:ph idx="1"/>
          </p:nvPr>
        </p:nvSpPr>
        <p:spPr>
          <a:xfrm>
            <a:off x="0" y="990600"/>
            <a:ext cx="9144000" cy="5867400"/>
          </a:xfrm>
        </p:spPr>
        <p:txBody>
          <a:bodyPr>
            <a:noAutofit/>
          </a:bodyPr>
          <a:lstStyle/>
          <a:p>
            <a:r>
              <a:rPr lang="en-US" sz="3200" dirty="0" smtClean="0"/>
              <a:t>A </a:t>
            </a:r>
            <a:r>
              <a:rPr lang="en-US" sz="3200" b="1" dirty="0" smtClean="0"/>
              <a:t>shelf</a:t>
            </a:r>
            <a:r>
              <a:rPr lang="en-US" sz="3200" dirty="0" smtClean="0"/>
              <a:t>  is a flat horizontal plane which is used in a home, business, store, or elsewhere to hold items of value that are being displayed, stored, or offered for sale.</a:t>
            </a:r>
          </a:p>
          <a:p>
            <a:r>
              <a:rPr lang="en-US" sz="3200" dirty="0" smtClean="0"/>
              <a:t> it can be part of a piece of furniture such as a cabinet, bookcase, some headboards, and so on. </a:t>
            </a:r>
          </a:p>
          <a:p>
            <a:r>
              <a:rPr lang="en-US" sz="3200" dirty="0" smtClean="0"/>
              <a:t>They are provided at any convenient reachable height.</a:t>
            </a:r>
          </a:p>
          <a:p>
            <a:r>
              <a:rPr lang="en-US" sz="3200" dirty="0" smtClean="0"/>
              <a:t>They are limited to maximum width of 45 cm.</a:t>
            </a:r>
          </a:p>
          <a:p>
            <a:pPr>
              <a:buNone/>
            </a:pPr>
            <a:endParaRPr lang="en-US" sz="3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u="sng" dirty="0" smtClean="0"/>
              <a:t>Shelves</a:t>
            </a:r>
            <a:r>
              <a:rPr lang="en-US" sz="6000" dirty="0" smtClean="0"/>
              <a:t> </a:t>
            </a:r>
            <a:endParaRPr lang="en-US" sz="6000" dirty="0"/>
          </a:p>
        </p:txBody>
      </p:sp>
      <p:pic>
        <p:nvPicPr>
          <p:cNvPr id="17410" name="Picture 2" descr="http://176.32.230.11/customcarpentry.co.uk/blog/wp-content/uploads/2013/04/Random-bespoke-shelving-11.jpg">
            <a:hlinkClick r:id="rId2"/>
          </p:cNvPr>
          <p:cNvPicPr>
            <a:picLocks noChangeAspect="1" noChangeArrowheads="1"/>
          </p:cNvPicPr>
          <p:nvPr/>
        </p:nvPicPr>
        <p:blipFill>
          <a:blip r:embed="rId3" cstate="print"/>
          <a:srcRect/>
          <a:stretch>
            <a:fillRect/>
          </a:stretch>
        </p:blipFill>
        <p:spPr bwMode="auto">
          <a:xfrm>
            <a:off x="533400" y="1676400"/>
            <a:ext cx="8001000" cy="51816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cs typeface="Shruti" pitchFamily="2"/>
              </a:rPr>
              <a:t>Chajjas</a:t>
            </a:r>
            <a:endParaRPr lang="en-US" b="1" i="1" u="sng" dirty="0">
              <a:cs typeface="Shruti" pitchFamily="2"/>
            </a:endParaRPr>
          </a:p>
        </p:txBody>
      </p:sp>
      <p:sp>
        <p:nvSpPr>
          <p:cNvPr id="3" name="Content Placeholder 2"/>
          <p:cNvSpPr>
            <a:spLocks noGrp="1"/>
          </p:cNvSpPr>
          <p:nvPr>
            <p:ph idx="1"/>
          </p:nvPr>
        </p:nvSpPr>
        <p:spPr>
          <a:xfrm>
            <a:off x="457200" y="1600200"/>
            <a:ext cx="8305800" cy="4953000"/>
          </a:xfrm>
        </p:spPr>
        <p:txBody>
          <a:bodyPr>
            <a:normAutofit fontScale="92500" lnSpcReduction="10000"/>
          </a:bodyPr>
          <a:lstStyle/>
          <a:p>
            <a:r>
              <a:rPr lang="en-US" dirty="0" smtClean="0">
                <a:cs typeface="Shruti" pitchFamily="2"/>
              </a:rPr>
              <a:t>Component </a:t>
            </a:r>
            <a:r>
              <a:rPr lang="en-US" dirty="0">
                <a:cs typeface="Shruti" pitchFamily="2"/>
              </a:rPr>
              <a:t>of </a:t>
            </a:r>
            <a:r>
              <a:rPr lang="en-US" dirty="0" smtClean="0">
                <a:cs typeface="Shruti" pitchFamily="2"/>
              </a:rPr>
              <a:t>building which is placed </a:t>
            </a:r>
            <a:r>
              <a:rPr lang="en-US" dirty="0">
                <a:cs typeface="Shruti" pitchFamily="2"/>
              </a:rPr>
              <a:t>over </a:t>
            </a:r>
            <a:r>
              <a:rPr lang="en-US" dirty="0" smtClean="0">
                <a:cs typeface="Shruti" pitchFamily="2"/>
              </a:rPr>
              <a:t>the opening to prevent </a:t>
            </a:r>
            <a:r>
              <a:rPr lang="en-US" dirty="0">
                <a:cs typeface="Shruti" pitchFamily="2"/>
              </a:rPr>
              <a:t>adverse effect of </a:t>
            </a:r>
            <a:r>
              <a:rPr lang="en-US" dirty="0" smtClean="0">
                <a:cs typeface="Shruti" pitchFamily="2"/>
              </a:rPr>
              <a:t>weather on </a:t>
            </a:r>
            <a:r>
              <a:rPr lang="en-US" dirty="0">
                <a:cs typeface="Shruti" pitchFamily="2"/>
              </a:rPr>
              <a:t>a </a:t>
            </a:r>
            <a:r>
              <a:rPr lang="en-US" dirty="0" smtClean="0">
                <a:cs typeface="Shruti" pitchFamily="2"/>
              </a:rPr>
              <a:t>room also </a:t>
            </a:r>
            <a:r>
              <a:rPr lang="en-US" dirty="0" err="1" smtClean="0">
                <a:cs typeface="Shruti" pitchFamily="2"/>
              </a:rPr>
              <a:t>wheathershed</a:t>
            </a:r>
            <a:r>
              <a:rPr lang="en-US" dirty="0" smtClean="0">
                <a:cs typeface="Shruti" pitchFamily="2"/>
              </a:rPr>
              <a:t>.</a:t>
            </a:r>
            <a:endParaRPr lang="en-US" dirty="0">
              <a:cs typeface="Shruti" pitchFamily="2"/>
            </a:endParaRPr>
          </a:p>
          <a:p>
            <a:pPr>
              <a:buNone/>
            </a:pPr>
            <a:endParaRPr lang="en-US" dirty="0">
              <a:cs typeface="Shruti" pitchFamily="2"/>
            </a:endParaRPr>
          </a:p>
          <a:p>
            <a:r>
              <a:rPr lang="en-US" dirty="0" smtClean="0">
                <a:cs typeface="Shruti" pitchFamily="2"/>
              </a:rPr>
              <a:t> The</a:t>
            </a:r>
            <a:r>
              <a:rPr lang="en-US" dirty="0">
                <a:cs typeface="Shruti" pitchFamily="2"/>
              </a:rPr>
              <a:t> purpose of chajja or sun shade is </a:t>
            </a:r>
            <a:r>
              <a:rPr lang="en-US" dirty="0" smtClean="0">
                <a:cs typeface="Shruti" pitchFamily="2"/>
              </a:rPr>
              <a:t>to prevent </a:t>
            </a:r>
            <a:r>
              <a:rPr lang="en-US" dirty="0">
                <a:cs typeface="Shruti" pitchFamily="2"/>
              </a:rPr>
              <a:t>direct entry of sun light into the room </a:t>
            </a:r>
            <a:r>
              <a:rPr lang="en-US" dirty="0" smtClean="0">
                <a:cs typeface="Shruti" pitchFamily="2"/>
              </a:rPr>
              <a:t>to a </a:t>
            </a:r>
            <a:r>
              <a:rPr lang="en-US" dirty="0">
                <a:cs typeface="Shruti" pitchFamily="2"/>
              </a:rPr>
              <a:t>certain extent</a:t>
            </a:r>
          </a:p>
          <a:p>
            <a:pPr>
              <a:buNone/>
            </a:pPr>
            <a:endParaRPr lang="en-US" dirty="0">
              <a:cs typeface="Shruti" pitchFamily="2"/>
            </a:endParaRPr>
          </a:p>
          <a:p>
            <a:r>
              <a:rPr lang="en-US" dirty="0">
                <a:cs typeface="Shruti" pitchFamily="2"/>
              </a:rPr>
              <a:t>Also, it acts as a barrier to direct entry of </a:t>
            </a:r>
            <a:r>
              <a:rPr lang="en-US" dirty="0" smtClean="0">
                <a:cs typeface="Shruti" pitchFamily="2"/>
              </a:rPr>
              <a:t>rain water</a:t>
            </a:r>
            <a:r>
              <a:rPr lang="en-US" dirty="0">
                <a:cs typeface="Shruti" pitchFamily="2"/>
              </a:rPr>
              <a:t> into the room through the </a:t>
            </a:r>
            <a:r>
              <a:rPr lang="en-US" dirty="0" smtClean="0">
                <a:cs typeface="Shruti" pitchFamily="2"/>
              </a:rPr>
              <a:t>opening.</a:t>
            </a:r>
          </a:p>
          <a:p>
            <a:pPr>
              <a:buNone/>
            </a:pPr>
            <a:endParaRPr lang="en-US" dirty="0">
              <a:cs typeface="Shruti" pitchFamily="2"/>
            </a:endParaRPr>
          </a:p>
          <a:p>
            <a:r>
              <a:rPr lang="en-US" dirty="0">
                <a:cs typeface="Shruti" pitchFamily="2"/>
              </a:rPr>
              <a:t>It also adds on to the aesthetic appeal of </a:t>
            </a:r>
            <a:r>
              <a:rPr lang="en-US" dirty="0" smtClean="0">
                <a:cs typeface="Shruti" pitchFamily="2"/>
              </a:rPr>
              <a:t>a building.</a:t>
            </a:r>
            <a:endParaRPr lang="en-US" dirty="0">
              <a:cs typeface="Shruti" pitchFamily="2"/>
            </a:endParaRPr>
          </a:p>
          <a:p>
            <a:pPr>
              <a:buNone/>
            </a:pPr>
            <a:endParaRPr lang="en-US" dirty="0">
              <a:cs typeface="Shruti" pitchFamily="2"/>
            </a:endParaRPr>
          </a:p>
          <a:p>
            <a:pPr>
              <a:buNone/>
            </a:pPr>
            <a:endParaRPr lang="en-US" dirty="0">
              <a:cs typeface="Shruti" pitchFamily="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4267200" cy="6324600"/>
          </a:xfrm>
        </p:spPr>
        <p:txBody>
          <a:bodyPr>
            <a:normAutofit fontScale="85000" lnSpcReduction="10000"/>
          </a:bodyPr>
          <a:lstStyle/>
          <a:p>
            <a:r>
              <a:rPr lang="en-US" dirty="0" smtClean="0"/>
              <a:t>Usually it is provided at a height of around 7 ft from floor level.</a:t>
            </a:r>
          </a:p>
          <a:p>
            <a:pPr>
              <a:buNone/>
            </a:pPr>
            <a:endParaRPr lang="en-US" dirty="0" smtClean="0"/>
          </a:p>
          <a:p>
            <a:r>
              <a:rPr lang="en-US" dirty="0" smtClean="0"/>
              <a:t>If its made of concrete, it is casted along with lintel monolithically.</a:t>
            </a:r>
          </a:p>
          <a:p>
            <a:pPr>
              <a:buNone/>
            </a:pPr>
            <a:endParaRPr lang="en-US" dirty="0" smtClean="0"/>
          </a:p>
          <a:p>
            <a:r>
              <a:rPr lang="en-US" dirty="0" smtClean="0"/>
              <a:t>An equal bearing of 9 inch-1ft has to be provided on both the sides of opening.</a:t>
            </a:r>
          </a:p>
          <a:p>
            <a:pPr>
              <a:buNone/>
            </a:pPr>
            <a:endParaRPr lang="en-US" dirty="0" smtClean="0"/>
          </a:p>
          <a:p>
            <a:r>
              <a:rPr lang="en-US" dirty="0" smtClean="0"/>
              <a:t>It can be either cast-in-situ or precast.</a:t>
            </a:r>
          </a:p>
          <a:p>
            <a:endParaRPr lang="en-US" dirty="0" smtClean="0"/>
          </a:p>
          <a:p>
            <a:r>
              <a:rPr lang="en-US" dirty="0" smtClean="0"/>
              <a:t>Their thickness tapers from 100 to 75 mm and projection is 30 , 45 , 60 , 75 , 90 cm .</a:t>
            </a:r>
          </a:p>
          <a:p>
            <a:endParaRPr lang="en-US" dirty="0" smtClean="0"/>
          </a:p>
          <a:p>
            <a:endParaRPr lang="en-US" dirty="0"/>
          </a:p>
        </p:txBody>
      </p:sp>
      <p:pic>
        <p:nvPicPr>
          <p:cNvPr id="5" name="Content Placeholder 4" descr="chajjas.jpg"/>
          <p:cNvPicPr>
            <a:picLocks noGrp="1" noChangeAspect="1"/>
          </p:cNvPicPr>
          <p:nvPr>
            <p:ph sz="half" idx="2"/>
          </p:nvPr>
        </p:nvPicPr>
        <p:blipFill>
          <a:blip r:embed="rId2"/>
          <a:stretch>
            <a:fillRect/>
          </a:stretch>
        </p:blipFill>
        <p:spPr>
          <a:xfrm>
            <a:off x="4343400" y="914399"/>
            <a:ext cx="4572000" cy="4648201"/>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Types of </a:t>
            </a:r>
            <a:r>
              <a:rPr lang="en-US" b="1" i="1" u="sng" dirty="0" err="1" smtClean="0"/>
              <a:t>chajjas</a:t>
            </a:r>
            <a:endParaRPr lang="en-US" b="1" i="1" u="sng" dirty="0"/>
          </a:p>
        </p:txBody>
      </p:sp>
      <p:pic>
        <p:nvPicPr>
          <p:cNvPr id="5" name="Content Placeholder 4" descr="chajjas 2.jpg"/>
          <p:cNvPicPr>
            <a:picLocks noGrp="1" noChangeAspect="1"/>
          </p:cNvPicPr>
          <p:nvPr>
            <p:ph sz="half" idx="1"/>
          </p:nvPr>
        </p:nvPicPr>
        <p:blipFill>
          <a:blip r:embed="rId2"/>
          <a:stretch>
            <a:fillRect/>
          </a:stretch>
        </p:blipFill>
        <p:spPr>
          <a:xfrm>
            <a:off x="304800" y="1143000"/>
            <a:ext cx="4191000" cy="4038600"/>
          </a:xfrm>
        </p:spPr>
      </p:pic>
      <p:pic>
        <p:nvPicPr>
          <p:cNvPr id="6" name="Content Placeholder 5" descr="chajjas.jpg"/>
          <p:cNvPicPr>
            <a:picLocks noGrp="1" noChangeAspect="1"/>
          </p:cNvPicPr>
          <p:nvPr>
            <p:ph sz="half" idx="2"/>
          </p:nvPr>
        </p:nvPicPr>
        <p:blipFill>
          <a:blip r:embed="rId3"/>
          <a:stretch>
            <a:fillRect/>
          </a:stretch>
        </p:blipFill>
        <p:spPr>
          <a:xfrm>
            <a:off x="5072062" y="2057400"/>
            <a:ext cx="3190875" cy="2286000"/>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Lintels</a:t>
            </a:r>
            <a:endParaRPr lang="en-US" b="1" i="1" u="sng" dirty="0"/>
          </a:p>
        </p:txBody>
      </p:sp>
      <p:sp>
        <p:nvSpPr>
          <p:cNvPr id="3" name="Content Placeholder 2"/>
          <p:cNvSpPr>
            <a:spLocks noGrp="1"/>
          </p:cNvSpPr>
          <p:nvPr>
            <p:ph idx="1"/>
          </p:nvPr>
        </p:nvSpPr>
        <p:spPr/>
        <p:txBody>
          <a:bodyPr/>
          <a:lstStyle/>
          <a:p>
            <a:r>
              <a:rPr lang="en-US" dirty="0"/>
              <a:t>A </a:t>
            </a:r>
            <a:r>
              <a:rPr lang="en-US" dirty="0" smtClean="0"/>
              <a:t>lintel can </a:t>
            </a:r>
            <a:r>
              <a:rPr lang="en-US" dirty="0"/>
              <a:t>be a load-bearing building component, a decorative architectural element, or a combined ornamented structural item</a:t>
            </a:r>
            <a:r>
              <a:rPr lang="en-US" dirty="0" smtClean="0"/>
              <a:t>.</a:t>
            </a:r>
          </a:p>
          <a:p>
            <a:r>
              <a:rPr lang="en-US" dirty="0" smtClean="0"/>
              <a:t> </a:t>
            </a:r>
            <a:r>
              <a:rPr lang="en-US" dirty="0"/>
              <a:t>It is often found over </a:t>
            </a:r>
            <a:r>
              <a:rPr lang="en-US" dirty="0" smtClean="0"/>
              <a:t>portals,</a:t>
            </a:r>
            <a:r>
              <a:rPr lang="en-US" dirty="0"/>
              <a:t> doors, windows, </a:t>
            </a:r>
            <a:r>
              <a:rPr lang="en-US" dirty="0" smtClean="0"/>
              <a:t>and fireplaces</a:t>
            </a:r>
            <a:r>
              <a:rPr lang="en-US" dirty="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t>Types of lintels</a:t>
            </a:r>
            <a:endParaRPr lang="en-US" sz="4800" b="1" i="1" u="sng" dirty="0"/>
          </a:p>
        </p:txBody>
      </p:sp>
      <p:sp>
        <p:nvSpPr>
          <p:cNvPr id="3" name="Text Placeholder 2"/>
          <p:cNvSpPr>
            <a:spLocks noGrp="1"/>
          </p:cNvSpPr>
          <p:nvPr>
            <p:ph type="body" idx="1"/>
          </p:nvPr>
        </p:nvSpPr>
        <p:spPr>
          <a:xfrm>
            <a:off x="533400" y="1600200"/>
            <a:ext cx="4192588" cy="639762"/>
          </a:xfrm>
        </p:spPr>
        <p:txBody>
          <a:bodyPr>
            <a:noAutofit/>
          </a:bodyPr>
          <a:lstStyle/>
          <a:p>
            <a:r>
              <a:rPr lang="en-US" sz="4000" dirty="0" smtClean="0"/>
              <a:t>Timber lintel</a:t>
            </a:r>
            <a:endParaRPr lang="en-US" sz="4000" dirty="0"/>
          </a:p>
        </p:txBody>
      </p:sp>
      <p:sp>
        <p:nvSpPr>
          <p:cNvPr id="5" name="Text Placeholder 4"/>
          <p:cNvSpPr>
            <a:spLocks noGrp="1"/>
          </p:cNvSpPr>
          <p:nvPr>
            <p:ph type="body" sz="half" idx="3"/>
          </p:nvPr>
        </p:nvSpPr>
        <p:spPr>
          <a:xfrm>
            <a:off x="5181600" y="1447800"/>
            <a:ext cx="3657600" cy="598487"/>
          </a:xfrm>
        </p:spPr>
        <p:txBody>
          <a:bodyPr>
            <a:noAutofit/>
          </a:bodyPr>
          <a:lstStyle/>
          <a:p>
            <a:r>
              <a:rPr lang="en-US" sz="4000" dirty="0" smtClean="0"/>
              <a:t>Stone linte</a:t>
            </a:r>
            <a:r>
              <a:rPr lang="en-US" sz="4000" dirty="0"/>
              <a:t>l</a:t>
            </a:r>
          </a:p>
        </p:txBody>
      </p:sp>
      <p:pic>
        <p:nvPicPr>
          <p:cNvPr id="7" name="Content Placeholder 6" descr="timber lintel.jpg"/>
          <p:cNvPicPr>
            <a:picLocks noGrp="1" noChangeAspect="1"/>
          </p:cNvPicPr>
          <p:nvPr>
            <p:ph sz="quarter" idx="2"/>
          </p:nvPr>
        </p:nvPicPr>
        <p:blipFill>
          <a:blip r:embed="rId2"/>
          <a:stretch>
            <a:fillRect/>
          </a:stretch>
        </p:blipFill>
        <p:spPr>
          <a:xfrm>
            <a:off x="457200" y="2362200"/>
            <a:ext cx="4040188" cy="3200400"/>
          </a:xfrm>
        </p:spPr>
      </p:pic>
      <p:pic>
        <p:nvPicPr>
          <p:cNvPr id="8" name="Content Placeholder 7" descr="stone lintel.jpg"/>
          <p:cNvPicPr>
            <a:picLocks noGrp="1" noChangeAspect="1"/>
          </p:cNvPicPr>
          <p:nvPr>
            <p:ph sz="quarter" idx="4"/>
          </p:nvPr>
        </p:nvPicPr>
        <p:blipFill>
          <a:blip r:embed="rId3"/>
          <a:stretch>
            <a:fillRect/>
          </a:stretch>
        </p:blipFill>
        <p:spPr>
          <a:xfrm>
            <a:off x="5891720" y="2286000"/>
            <a:ext cx="2414080" cy="33528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000" dirty="0" smtClean="0"/>
              <a:t> </a:t>
            </a:r>
            <a:r>
              <a:rPr lang="en-US" sz="4400" i="1" dirty="0" smtClean="0">
                <a:effectLst/>
                <a:latin typeface="+mn-lt"/>
              </a:rPr>
              <a:t>Types of foundation</a:t>
            </a:r>
            <a:endParaRPr lang="en-US" sz="4400" i="1" dirty="0">
              <a:effectLst/>
              <a:latin typeface="+mn-lt"/>
            </a:endParaRPr>
          </a:p>
        </p:txBody>
      </p:sp>
      <p:sp>
        <p:nvSpPr>
          <p:cNvPr id="4099" name="Rectangle 3"/>
          <p:cNvSpPr>
            <a:spLocks noGrp="1" noChangeArrowheads="1"/>
          </p:cNvSpPr>
          <p:nvPr>
            <p:ph idx="1"/>
          </p:nvPr>
        </p:nvSpPr>
        <p:spPr/>
        <p:txBody>
          <a:bodyPr/>
          <a:lstStyle/>
          <a:p>
            <a:r>
              <a:rPr lang="en-US" dirty="0" smtClean="0"/>
              <a:t>1-shallow-</a:t>
            </a:r>
            <a:endParaRPr lang="en-US" dirty="0"/>
          </a:p>
          <a:p>
            <a:r>
              <a:rPr lang="en-US" dirty="0"/>
              <a:t>Spread </a:t>
            </a:r>
            <a:r>
              <a:rPr lang="en-US" dirty="0" err="1"/>
              <a:t>footing,strap</a:t>
            </a:r>
            <a:r>
              <a:rPr lang="en-US" dirty="0"/>
              <a:t> </a:t>
            </a:r>
            <a:r>
              <a:rPr lang="en-US" dirty="0" err="1"/>
              <a:t>footing,combined</a:t>
            </a:r>
            <a:r>
              <a:rPr lang="en-US" dirty="0"/>
              <a:t> </a:t>
            </a:r>
            <a:r>
              <a:rPr lang="en-US" dirty="0" err="1"/>
              <a:t>footing,mat</a:t>
            </a:r>
            <a:r>
              <a:rPr lang="en-US" dirty="0"/>
              <a:t> footing</a:t>
            </a:r>
          </a:p>
          <a:p>
            <a:pPr>
              <a:buFontTx/>
              <a:buNone/>
            </a:pPr>
            <a:r>
              <a:rPr lang="en-US" dirty="0"/>
              <a:t> Spread </a:t>
            </a:r>
            <a:r>
              <a:rPr lang="en-US" dirty="0" smtClean="0"/>
              <a:t>footing-  </a:t>
            </a:r>
            <a:r>
              <a:rPr lang="en-US" dirty="0"/>
              <a:t>for walls for columns</a:t>
            </a:r>
          </a:p>
          <a:p>
            <a:pPr>
              <a:buFontTx/>
              <a:buNone/>
            </a:pPr>
            <a:r>
              <a:rPr lang="en-US" dirty="0"/>
              <a:t> For </a:t>
            </a:r>
            <a:r>
              <a:rPr lang="en-US" dirty="0" smtClean="0"/>
              <a:t>walls - simple </a:t>
            </a:r>
            <a:r>
              <a:rPr lang="en-US" dirty="0"/>
              <a:t>,stepped, grillage</a:t>
            </a:r>
          </a:p>
          <a:p>
            <a:pPr>
              <a:buFontTx/>
              <a:buNone/>
            </a:pPr>
            <a:r>
              <a:rPr lang="en-US" dirty="0"/>
              <a:t> For </a:t>
            </a:r>
            <a:r>
              <a:rPr lang="en-US" dirty="0" smtClean="0"/>
              <a:t>columns - single</a:t>
            </a:r>
            <a:r>
              <a:rPr lang="en-US" dirty="0"/>
              <a:t>, </a:t>
            </a:r>
            <a:r>
              <a:rPr lang="en-US" dirty="0" err="1"/>
              <a:t>stepped,slopped</a:t>
            </a:r>
            <a:r>
              <a:rPr lang="en-US" dirty="0"/>
              <a:t> </a:t>
            </a:r>
          </a:p>
          <a:p>
            <a:pPr>
              <a:buFontTx/>
              <a:buNone/>
            </a:pPr>
            <a:r>
              <a:rPr lang="en-US" dirty="0"/>
              <a:t> </a:t>
            </a:r>
            <a:r>
              <a:rPr lang="en-US" dirty="0" smtClean="0"/>
              <a:t>2-DEEP - </a:t>
            </a:r>
            <a:r>
              <a:rPr lang="en-US" dirty="0" err="1" smtClean="0"/>
              <a:t>pile,pier,well</a:t>
            </a:r>
            <a:endParaRPr lang="en-US" dirty="0"/>
          </a:p>
          <a:p>
            <a:endParaRPr lang="en-US" dirty="0"/>
          </a:p>
        </p:txBody>
      </p:sp>
      <p:pic>
        <p:nvPicPr>
          <p:cNvPr id="4101" name="Picture 5" descr="ANd9GcSN9t0s2-Eom0jXfJkqABwzWnOElDS-Lp0LVxDb20gXYn0n_u8x"/>
          <p:cNvPicPr>
            <a:picLocks noChangeAspect="1" noChangeArrowheads="1"/>
          </p:cNvPicPr>
          <p:nvPr/>
        </p:nvPicPr>
        <p:blipFill>
          <a:blip r:embed="rId2"/>
          <a:srcRect/>
          <a:stretch>
            <a:fillRect/>
          </a:stretch>
        </p:blipFill>
        <p:spPr bwMode="auto">
          <a:xfrm>
            <a:off x="5638800" y="4572000"/>
            <a:ext cx="3352800" cy="2286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1000"/>
                                        <p:tgtEl>
                                          <p:spTgt spid="4099">
                                            <p:txEl>
                                              <p:pRg st="4" end="4"/>
                                            </p:txEl>
                                          </p:spTgt>
                                        </p:tgtEl>
                                      </p:cBhvr>
                                    </p:animEffect>
                                    <p:anim calcmode="lin" valueType="num">
                                      <p:cBhvr>
                                        <p:cTn id="36"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iterate type="lt">
                                    <p:tmPct val="10000"/>
                                  </p:iterate>
                                  <p:childTnLst>
                                    <p:set>
                                      <p:cBhvr>
                                        <p:cTn id="41" dur="1" fill="hold">
                                          <p:stCondLst>
                                            <p:cond delay="0"/>
                                          </p:stCondLst>
                                        </p:cTn>
                                        <p:tgtEl>
                                          <p:spTgt spid="4099">
                                            <p:txEl>
                                              <p:pRg st="5" end="5"/>
                                            </p:txEl>
                                          </p:spTgt>
                                        </p:tgtEl>
                                        <p:attrNameLst>
                                          <p:attrName>style.visibility</p:attrName>
                                        </p:attrNameLst>
                                      </p:cBhvr>
                                      <p:to>
                                        <p:strVal val="visible"/>
                                      </p:to>
                                    </p:set>
                                    <p:animEffect transition="in" filter="fade">
                                      <p:cBhvr>
                                        <p:cTn id="42" dur="1000"/>
                                        <p:tgtEl>
                                          <p:spTgt spid="4099">
                                            <p:txEl>
                                              <p:pRg st="5" end="5"/>
                                            </p:txEl>
                                          </p:spTgt>
                                        </p:tgtEl>
                                      </p:cBhvr>
                                    </p:animEffect>
                                    <p:anim calcmode="lin" valueType="num">
                                      <p:cBhvr>
                                        <p:cTn id="43"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1"/>
            <a:ext cx="4040188" cy="838200"/>
          </a:xfrm>
        </p:spPr>
        <p:txBody>
          <a:bodyPr>
            <a:normAutofit/>
          </a:bodyPr>
          <a:lstStyle/>
          <a:p>
            <a:r>
              <a:rPr lang="en-US" sz="3600" dirty="0" smtClean="0"/>
              <a:t>Brick lintel</a:t>
            </a:r>
            <a:endParaRPr lang="en-US" sz="3600" dirty="0"/>
          </a:p>
        </p:txBody>
      </p:sp>
      <p:sp>
        <p:nvSpPr>
          <p:cNvPr id="5" name="Text Placeholder 4"/>
          <p:cNvSpPr>
            <a:spLocks noGrp="1"/>
          </p:cNvSpPr>
          <p:nvPr>
            <p:ph type="body" sz="half" idx="3"/>
          </p:nvPr>
        </p:nvSpPr>
        <p:spPr>
          <a:xfrm>
            <a:off x="4645025" y="304801"/>
            <a:ext cx="4041775" cy="838200"/>
          </a:xfrm>
        </p:spPr>
        <p:txBody>
          <a:bodyPr>
            <a:normAutofit/>
          </a:bodyPr>
          <a:lstStyle/>
          <a:p>
            <a:r>
              <a:rPr lang="en-US" sz="3600" dirty="0" smtClean="0"/>
              <a:t>Steel lintel</a:t>
            </a:r>
            <a:endParaRPr lang="en-US" sz="3600" dirty="0"/>
          </a:p>
        </p:txBody>
      </p:sp>
      <p:pic>
        <p:nvPicPr>
          <p:cNvPr id="7" name="Content Placeholder 6" descr="brick lintel.jpg"/>
          <p:cNvPicPr>
            <a:picLocks noGrp="1" noChangeAspect="1"/>
          </p:cNvPicPr>
          <p:nvPr>
            <p:ph sz="quarter" idx="2"/>
          </p:nvPr>
        </p:nvPicPr>
        <p:blipFill>
          <a:blip r:embed="rId2"/>
          <a:stretch>
            <a:fillRect/>
          </a:stretch>
        </p:blipFill>
        <p:spPr>
          <a:xfrm>
            <a:off x="533400" y="1752600"/>
            <a:ext cx="3505199" cy="3200400"/>
          </a:xfrm>
        </p:spPr>
      </p:pic>
      <p:pic>
        <p:nvPicPr>
          <p:cNvPr id="8" name="Content Placeholder 7" descr="steel lintel.jpg"/>
          <p:cNvPicPr>
            <a:picLocks noGrp="1" noChangeAspect="1"/>
          </p:cNvPicPr>
          <p:nvPr>
            <p:ph sz="quarter" idx="4"/>
          </p:nvPr>
        </p:nvPicPr>
        <p:blipFill>
          <a:blip r:embed="rId3"/>
          <a:stretch>
            <a:fillRect/>
          </a:stretch>
        </p:blipFill>
        <p:spPr>
          <a:xfrm>
            <a:off x="4953000" y="1066801"/>
            <a:ext cx="3657600" cy="41910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R.C.C. lintel</a:t>
            </a:r>
            <a:endParaRPr lang="en-US" b="1" i="1" dirty="0"/>
          </a:p>
        </p:txBody>
      </p:sp>
      <p:pic>
        <p:nvPicPr>
          <p:cNvPr id="4" name="Content Placeholder 3" descr="rcc lintel.jpg"/>
          <p:cNvPicPr>
            <a:picLocks noGrp="1" noChangeAspect="1"/>
          </p:cNvPicPr>
          <p:nvPr>
            <p:ph idx="1"/>
          </p:nvPr>
        </p:nvPicPr>
        <p:blipFill>
          <a:blip r:embed="rId2"/>
          <a:stretch>
            <a:fillRect/>
          </a:stretch>
        </p:blipFill>
        <p:spPr>
          <a:xfrm>
            <a:off x="2286000" y="2057400"/>
            <a:ext cx="4114800" cy="32004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u="sng" dirty="0" smtClean="0"/>
              <a:t>ROOF AND SLAB</a:t>
            </a:r>
            <a:endParaRPr lang="en-US" i="1" u="sng"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r>
              <a:rPr lang="en-US" dirty="0" smtClean="0"/>
              <a:t>  </a:t>
            </a:r>
          </a:p>
          <a:p>
            <a:pPr>
              <a:buNone/>
            </a:pPr>
            <a:endParaRPr lang="en-US" dirty="0" smtClean="0"/>
          </a:p>
          <a:p>
            <a:pPr>
              <a:buNone/>
            </a:pPr>
            <a:endParaRPr lang="en-US" dirty="0" smtClean="0"/>
          </a:p>
          <a:p>
            <a:pPr>
              <a:buNone/>
            </a:pPr>
            <a:r>
              <a:rPr lang="en-US" sz="4100" dirty="0" smtClean="0"/>
              <a:t>                                    </a:t>
            </a:r>
          </a:p>
          <a:p>
            <a:pPr>
              <a:buNone/>
            </a:pPr>
            <a:endParaRPr lang="en-US" dirty="0"/>
          </a:p>
        </p:txBody>
      </p:sp>
      <p:pic>
        <p:nvPicPr>
          <p:cNvPr id="6146" name="Picture 2" descr="C:\Users\DEVESH\Desktop\images (4).jpg"/>
          <p:cNvPicPr>
            <a:picLocks noChangeAspect="1" noChangeArrowheads="1"/>
          </p:cNvPicPr>
          <p:nvPr/>
        </p:nvPicPr>
        <p:blipFill>
          <a:blip r:embed="rId2" cstate="print"/>
          <a:srcRect/>
          <a:stretch>
            <a:fillRect/>
          </a:stretch>
        </p:blipFill>
        <p:spPr bwMode="auto">
          <a:xfrm>
            <a:off x="4572000" y="1219200"/>
            <a:ext cx="4572000" cy="4114800"/>
          </a:xfrm>
          <a:prstGeom prst="rect">
            <a:avLst/>
          </a:prstGeom>
          <a:noFill/>
        </p:spPr>
      </p:pic>
      <p:pic>
        <p:nvPicPr>
          <p:cNvPr id="6147" name="Picture 3" descr="C:\Users\DEVESH\Desktop\download.jpg"/>
          <p:cNvPicPr>
            <a:picLocks noChangeAspect="1" noChangeArrowheads="1"/>
          </p:cNvPicPr>
          <p:nvPr/>
        </p:nvPicPr>
        <p:blipFill>
          <a:blip r:embed="rId3" cstate="print"/>
          <a:srcRect/>
          <a:stretch>
            <a:fillRect/>
          </a:stretch>
        </p:blipFill>
        <p:spPr bwMode="auto">
          <a:xfrm>
            <a:off x="0" y="1219200"/>
            <a:ext cx="4572000" cy="41148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0"/>
            <a:ext cx="7406640" cy="1472184"/>
          </a:xfrm>
        </p:spPr>
        <p:txBody>
          <a:bodyPr/>
          <a:lstStyle/>
          <a:p>
            <a:r>
              <a:rPr lang="en-US" dirty="0" smtClean="0"/>
              <a:t>ROOF</a:t>
            </a:r>
            <a:endParaRPr lang="en-US" dirty="0"/>
          </a:p>
        </p:txBody>
      </p:sp>
      <p:sp>
        <p:nvSpPr>
          <p:cNvPr id="3" name="Subtitle 2"/>
          <p:cNvSpPr>
            <a:spLocks noGrp="1"/>
          </p:cNvSpPr>
          <p:nvPr>
            <p:ph type="subTitle" idx="1"/>
          </p:nvPr>
        </p:nvSpPr>
        <p:spPr>
          <a:xfrm>
            <a:off x="1447800" y="1676400"/>
            <a:ext cx="7406640" cy="1752600"/>
          </a:xfrm>
        </p:spPr>
        <p:txBody>
          <a:bodyPr>
            <a:normAutofit fontScale="85000" lnSpcReduction="20000"/>
          </a:bodyPr>
          <a:lstStyle/>
          <a:p>
            <a:r>
              <a:rPr lang="en-US" dirty="0" smtClean="0"/>
              <a:t>ROOF:- The exterior surface and its supporting structures on the top of a building.</a:t>
            </a:r>
          </a:p>
          <a:p>
            <a:endParaRPr lang="en-US" dirty="0" smtClean="0"/>
          </a:p>
          <a:p>
            <a:r>
              <a:rPr lang="en-US" b="1" dirty="0" smtClean="0"/>
              <a:t> </a:t>
            </a:r>
            <a:r>
              <a:rPr lang="en-US" dirty="0" smtClean="0"/>
              <a:t>The upper exterior surface of a dwelling as a symbol of the home itself</a:t>
            </a:r>
          </a:p>
          <a:p>
            <a:endParaRPr lang="en-US" dirty="0" smtClean="0"/>
          </a:p>
          <a:p>
            <a:endParaRPr lang="en-US" dirty="0"/>
          </a:p>
        </p:txBody>
      </p:sp>
      <p:pic>
        <p:nvPicPr>
          <p:cNvPr id="1027" name="Picture 3" descr="C:\Users\DEVESH\Desktop\images (4).jpg"/>
          <p:cNvPicPr>
            <a:picLocks noChangeAspect="1" noChangeArrowheads="1"/>
          </p:cNvPicPr>
          <p:nvPr/>
        </p:nvPicPr>
        <p:blipFill>
          <a:blip r:embed="rId2" cstate="print"/>
          <a:srcRect/>
          <a:stretch>
            <a:fillRect/>
          </a:stretch>
        </p:blipFill>
        <p:spPr bwMode="auto">
          <a:xfrm>
            <a:off x="990600" y="3657600"/>
            <a:ext cx="3657599" cy="3200399"/>
          </a:xfrm>
          <a:prstGeom prst="rect">
            <a:avLst/>
          </a:prstGeom>
          <a:noFill/>
        </p:spPr>
      </p:pic>
      <p:pic>
        <p:nvPicPr>
          <p:cNvPr id="1029" name="Picture 5" descr="C:\Users\DEVESH\Desktop\images (6).jpg"/>
          <p:cNvPicPr>
            <a:picLocks noChangeAspect="1" noChangeArrowheads="1"/>
          </p:cNvPicPr>
          <p:nvPr/>
        </p:nvPicPr>
        <p:blipFill>
          <a:blip r:embed="rId3" cstate="print"/>
          <a:srcRect/>
          <a:stretch>
            <a:fillRect/>
          </a:stretch>
        </p:blipFill>
        <p:spPr bwMode="auto">
          <a:xfrm>
            <a:off x="5105400" y="3657600"/>
            <a:ext cx="4038600" cy="32004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dirty="0" smtClean="0"/>
              <a:t>TYPES OF ROOF</a:t>
            </a:r>
            <a:endParaRPr lang="en-US" i="1" dirty="0"/>
          </a:p>
        </p:txBody>
      </p:sp>
      <p:sp>
        <p:nvSpPr>
          <p:cNvPr id="3" name="Content Placeholder 2"/>
          <p:cNvSpPr>
            <a:spLocks noGrp="1"/>
          </p:cNvSpPr>
          <p:nvPr>
            <p:ph idx="1"/>
          </p:nvPr>
        </p:nvSpPr>
        <p:spPr/>
        <p:txBody>
          <a:bodyPr/>
          <a:lstStyle/>
          <a:p>
            <a:endParaRPr lang="en-US" dirty="0"/>
          </a:p>
        </p:txBody>
      </p:sp>
      <p:pic>
        <p:nvPicPr>
          <p:cNvPr id="2050" name="Picture 2" descr="C:\Users\DEVESH\Desktop\01_1_.gif"/>
          <p:cNvPicPr>
            <a:picLocks noChangeAspect="1" noChangeArrowheads="1"/>
          </p:cNvPicPr>
          <p:nvPr/>
        </p:nvPicPr>
        <p:blipFill>
          <a:blip r:embed="rId2" cstate="print"/>
          <a:srcRect/>
          <a:stretch>
            <a:fillRect/>
          </a:stretch>
        </p:blipFill>
        <p:spPr bwMode="auto">
          <a:xfrm>
            <a:off x="990600" y="1447800"/>
            <a:ext cx="8153400" cy="541020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u="sng" dirty="0" smtClean="0"/>
              <a:t>ELEMENTS OF ROOF</a:t>
            </a:r>
            <a:endParaRPr lang="en-US" i="1" u="sng" dirty="0"/>
          </a:p>
        </p:txBody>
      </p:sp>
      <p:sp>
        <p:nvSpPr>
          <p:cNvPr id="3" name="Content Placeholder 2"/>
          <p:cNvSpPr>
            <a:spLocks noGrp="1"/>
          </p:cNvSpPr>
          <p:nvPr>
            <p:ph idx="1"/>
          </p:nvPr>
        </p:nvSpPr>
        <p:spPr/>
        <p:txBody>
          <a:bodyPr/>
          <a:lstStyle/>
          <a:p>
            <a:endParaRPr lang="en-US" dirty="0"/>
          </a:p>
        </p:txBody>
      </p:sp>
      <p:pic>
        <p:nvPicPr>
          <p:cNvPr id="3075" name="Picture 3" descr="C:\Users\DEVESH\Desktop\hip_features_large.jpg"/>
          <p:cNvPicPr>
            <a:picLocks noChangeAspect="1" noChangeArrowheads="1"/>
          </p:cNvPicPr>
          <p:nvPr/>
        </p:nvPicPr>
        <p:blipFill>
          <a:blip r:embed="rId2" cstate="print"/>
          <a:srcRect/>
          <a:stretch>
            <a:fillRect/>
          </a:stretch>
        </p:blipFill>
        <p:spPr bwMode="auto">
          <a:xfrm>
            <a:off x="990600" y="1219200"/>
            <a:ext cx="8153400" cy="5638800"/>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a:t>
            </a:r>
            <a:endParaRPr lang="en-US" dirty="0"/>
          </a:p>
        </p:txBody>
      </p:sp>
      <p:sp>
        <p:nvSpPr>
          <p:cNvPr id="3" name="Content Placeholder 2"/>
          <p:cNvSpPr>
            <a:spLocks noGrp="1"/>
          </p:cNvSpPr>
          <p:nvPr>
            <p:ph idx="1"/>
          </p:nvPr>
        </p:nvSpPr>
        <p:spPr>
          <a:xfrm>
            <a:off x="1645920" y="1524000"/>
            <a:ext cx="7498080" cy="4800600"/>
          </a:xfrm>
        </p:spPr>
        <p:txBody>
          <a:bodyPr/>
          <a:lstStyle/>
          <a:p>
            <a:r>
              <a:rPr lang="en-US" dirty="0" smtClean="0"/>
              <a:t>A large, thick, flat piece of stone or concrete, typically square or rectangular in shape.</a:t>
            </a:r>
          </a:p>
          <a:p>
            <a:r>
              <a:rPr lang="en-US" dirty="0" smtClean="0"/>
              <a:t>It’s a covering of building or provide </a:t>
            </a:r>
            <a:r>
              <a:rPr lang="en-US" dirty="0" err="1" smtClean="0"/>
              <a:t>encloser</a:t>
            </a:r>
            <a:r>
              <a:rPr lang="en-US" dirty="0" smtClean="0"/>
              <a:t> of building from </a:t>
            </a:r>
            <a:r>
              <a:rPr lang="en-US" dirty="0" err="1" smtClean="0"/>
              <a:t>uper</a:t>
            </a:r>
            <a:r>
              <a:rPr lang="en-US" dirty="0" smtClean="0"/>
              <a:t> side.</a:t>
            </a:r>
          </a:p>
          <a:p>
            <a:r>
              <a:rPr lang="en-US" dirty="0" smtClean="0"/>
              <a:t>Slab is one type of roof called flat roof.</a:t>
            </a:r>
          </a:p>
          <a:p>
            <a:r>
              <a:rPr lang="en-US" dirty="0" smtClean="0"/>
              <a:t>It’s made up from various materials like concrete, wood ,stone , lime.</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descr="C:\Users\DEVESH\Desktop\images (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sz="2600" dirty="0" smtClean="0"/>
              <a:t>Stairs:- It is comprised of series of steps to connect the different floors of a building</a:t>
            </a:r>
          </a:p>
          <a:p>
            <a:endParaRPr lang="en-US" sz="2600" dirty="0" smtClean="0"/>
          </a:p>
          <a:p>
            <a:r>
              <a:rPr lang="en-US" sz="2600" i="1" u="sng" dirty="0" smtClean="0"/>
              <a:t>Basic type of stairs are:-</a:t>
            </a:r>
          </a:p>
          <a:p>
            <a:r>
              <a:rPr lang="en-US" sz="2600" dirty="0" smtClean="0"/>
              <a:t>Straight stairs</a:t>
            </a:r>
          </a:p>
          <a:p>
            <a:r>
              <a:rPr lang="en-US" sz="2600" dirty="0" smtClean="0"/>
              <a:t>Quarter turn stairs</a:t>
            </a:r>
          </a:p>
          <a:p>
            <a:r>
              <a:rPr lang="en-US" sz="2600" dirty="0" smtClean="0"/>
              <a:t>Half turn stairs</a:t>
            </a:r>
          </a:p>
          <a:p>
            <a:r>
              <a:rPr lang="en-US" sz="2600" dirty="0" smtClean="0"/>
              <a:t>Three quarter turn </a:t>
            </a:r>
          </a:p>
          <a:p>
            <a:r>
              <a:rPr lang="en-US" sz="2600" dirty="0" smtClean="0"/>
              <a:t>Circular stairs</a:t>
            </a:r>
          </a:p>
          <a:p>
            <a:r>
              <a:rPr lang="en-US" sz="2600" dirty="0" smtClean="0"/>
              <a:t>Spiral stairs</a:t>
            </a:r>
          </a:p>
          <a:p>
            <a:r>
              <a:rPr lang="en-US" sz="2600" dirty="0" smtClean="0"/>
              <a:t>Curved stairs</a:t>
            </a:r>
          </a:p>
          <a:p>
            <a:r>
              <a:rPr lang="en-US" sz="2600" dirty="0" smtClean="0"/>
              <a:t>Geometrical stairs</a:t>
            </a:r>
          </a:p>
          <a:p>
            <a:r>
              <a:rPr lang="en-US" sz="2600" dirty="0" smtClean="0"/>
              <a:t>Bifurcated stairs</a:t>
            </a:r>
          </a:p>
          <a:p>
            <a:endParaRPr lang="en-US" dirty="0" smtClean="0"/>
          </a:p>
          <a:p>
            <a:pPr>
              <a:buNone/>
            </a:pPr>
            <a:endParaRPr lang="en-US" dirty="0"/>
          </a:p>
        </p:txBody>
      </p:sp>
      <p:sp>
        <p:nvSpPr>
          <p:cNvPr id="6" name="Title 5"/>
          <p:cNvSpPr>
            <a:spLocks noGrp="1"/>
          </p:cNvSpPr>
          <p:nvPr>
            <p:ph type="title"/>
          </p:nvPr>
        </p:nvSpPr>
        <p:spPr/>
        <p:txBody>
          <a:bodyPr/>
          <a:lstStyle/>
          <a:p>
            <a:r>
              <a:rPr lang="en-US" i="1" u="sng" dirty="0" smtClean="0"/>
              <a:t>Stairs</a:t>
            </a:r>
            <a:endParaRPr lang="en-US" i="1" u="sn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raight-Stairs.jpg"/>
          <p:cNvPicPr>
            <a:picLocks noGrp="1" noChangeAspect="1"/>
          </p:cNvPicPr>
          <p:nvPr>
            <p:ph sz="half" idx="1"/>
          </p:nvPr>
        </p:nvPicPr>
        <p:blipFill>
          <a:blip r:embed="rId2"/>
          <a:stretch>
            <a:fillRect/>
          </a:stretch>
        </p:blipFill>
        <p:spPr>
          <a:xfrm>
            <a:off x="457200" y="1447801"/>
            <a:ext cx="4038600" cy="3705790"/>
          </a:xfrm>
        </p:spPr>
      </p:pic>
      <p:pic>
        <p:nvPicPr>
          <p:cNvPr id="6" name="Content Placeholder 5" descr="qturn landing closedstring.jpg"/>
          <p:cNvPicPr>
            <a:picLocks noGrp="1" noChangeAspect="1"/>
          </p:cNvPicPr>
          <p:nvPr>
            <p:ph sz="half" idx="2"/>
          </p:nvPr>
        </p:nvPicPr>
        <p:blipFill>
          <a:blip r:embed="rId3"/>
          <a:stretch>
            <a:fillRect/>
          </a:stretch>
        </p:blipFill>
        <p:spPr>
          <a:xfrm>
            <a:off x="4737491" y="1481138"/>
            <a:ext cx="3860017" cy="3624262"/>
          </a:xfrm>
        </p:spPr>
      </p:pic>
      <p:sp>
        <p:nvSpPr>
          <p:cNvPr id="4" name="Title 3"/>
          <p:cNvSpPr>
            <a:spLocks noGrp="1"/>
          </p:cNvSpPr>
          <p:nvPr>
            <p:ph type="title"/>
          </p:nvPr>
        </p:nvSpPr>
        <p:spPr/>
        <p:txBody>
          <a:bodyPr>
            <a:normAutofit fontScale="90000"/>
          </a:bodyPr>
          <a:lstStyle/>
          <a:p>
            <a:r>
              <a:rPr lang="en-US" dirty="0" smtClean="0"/>
              <a:t>Images of different types of stairs</a:t>
            </a:r>
            <a:endParaRPr lang="en-US" dirty="0"/>
          </a:p>
        </p:txBody>
      </p:sp>
      <p:sp>
        <p:nvSpPr>
          <p:cNvPr id="7" name="TextBox 6"/>
          <p:cNvSpPr txBox="1"/>
          <p:nvPr/>
        </p:nvSpPr>
        <p:spPr>
          <a:xfrm>
            <a:off x="457200" y="5410200"/>
            <a:ext cx="4038600" cy="461665"/>
          </a:xfrm>
          <a:prstGeom prst="rect">
            <a:avLst/>
          </a:prstGeom>
          <a:noFill/>
        </p:spPr>
        <p:txBody>
          <a:bodyPr wrap="square" rtlCol="0">
            <a:spAutoFit/>
          </a:bodyPr>
          <a:lstStyle/>
          <a:p>
            <a:pPr algn="ctr"/>
            <a:r>
              <a:rPr lang="en-US" sz="2400" b="1" dirty="0" smtClean="0"/>
              <a:t>Straight staircase</a:t>
            </a:r>
            <a:endParaRPr lang="en-US" sz="2400" b="1" dirty="0"/>
          </a:p>
        </p:txBody>
      </p:sp>
      <p:sp>
        <p:nvSpPr>
          <p:cNvPr id="8" name="TextBox 7"/>
          <p:cNvSpPr txBox="1"/>
          <p:nvPr/>
        </p:nvSpPr>
        <p:spPr>
          <a:xfrm>
            <a:off x="4724400" y="5410200"/>
            <a:ext cx="3962400" cy="461665"/>
          </a:xfrm>
          <a:prstGeom prst="rect">
            <a:avLst/>
          </a:prstGeom>
          <a:noFill/>
        </p:spPr>
        <p:txBody>
          <a:bodyPr wrap="square" rtlCol="0">
            <a:spAutoFit/>
          </a:bodyPr>
          <a:lstStyle/>
          <a:p>
            <a:pPr algn="ctr"/>
            <a:r>
              <a:rPr lang="en-US" sz="2400" b="1" dirty="0" smtClean="0"/>
              <a:t>Quarter turn staircase</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  </a:t>
            </a:r>
            <a:r>
              <a:rPr lang="en-US" i="1" dirty="0" smtClean="0"/>
              <a:t>Spread </a:t>
            </a:r>
            <a:r>
              <a:rPr lang="en-US" i="1" dirty="0"/>
              <a:t>footing</a:t>
            </a:r>
          </a:p>
        </p:txBody>
      </p:sp>
      <p:sp>
        <p:nvSpPr>
          <p:cNvPr id="15363" name="Rectangle 3"/>
          <p:cNvSpPr>
            <a:spLocks noGrp="1" noChangeArrowheads="1"/>
          </p:cNvSpPr>
          <p:nvPr>
            <p:ph idx="1"/>
          </p:nvPr>
        </p:nvSpPr>
        <p:spPr/>
        <p:txBody>
          <a:bodyPr/>
          <a:lstStyle/>
          <a:p>
            <a:pPr>
              <a:buFontTx/>
              <a:buNone/>
            </a:pPr>
            <a:endParaRPr lang="en-US" dirty="0"/>
          </a:p>
          <a:p>
            <a:r>
              <a:rPr lang="en-US" dirty="0"/>
              <a:t>Those footing which spread the supper imposed load of wall or column over larger </a:t>
            </a:r>
            <a:r>
              <a:rPr lang="en-US" dirty="0" err="1"/>
              <a:t>area.masonry</a:t>
            </a:r>
            <a:r>
              <a:rPr lang="en-US" dirty="0"/>
              <a:t> walls have step footing with concrete base</a:t>
            </a:r>
          </a:p>
          <a:p>
            <a:pPr>
              <a:buFontTx/>
              <a:buNone/>
            </a:pPr>
            <a:r>
              <a:rPr lang="en-US" dirty="0"/>
              <a:t> </a:t>
            </a:r>
          </a:p>
        </p:txBody>
      </p:sp>
      <p:sp>
        <p:nvSpPr>
          <p:cNvPr id="15365" name="AutoShape 5"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67"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69" name="AutoShape 9"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71" name="AutoShape 11"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73" name="AutoShape 13"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5375" name="AutoShape 15"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5377" name="Picture 17" descr="ANd9GcQjQ-lD9JiMUUGdshCH_nS5BzF_OWOZRXkeXgeTY9V54xdNNR1dtw"/>
          <p:cNvPicPr>
            <a:picLocks noChangeAspect="1" noChangeArrowheads="1"/>
          </p:cNvPicPr>
          <p:nvPr/>
        </p:nvPicPr>
        <p:blipFill>
          <a:blip r:embed="rId2"/>
          <a:srcRect/>
          <a:stretch>
            <a:fillRect/>
          </a:stretch>
        </p:blipFill>
        <p:spPr bwMode="auto">
          <a:xfrm>
            <a:off x="3962400" y="4191000"/>
            <a:ext cx="3810000" cy="190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600">
                                          <p:stCondLst>
                                            <p:cond delay="0"/>
                                          </p:stCondLst>
                                        </p:cTn>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alf turn landing cut string 02.jpg"/>
          <p:cNvPicPr>
            <a:picLocks noGrp="1" noChangeAspect="1"/>
          </p:cNvPicPr>
          <p:nvPr>
            <p:ph sz="half" idx="1"/>
          </p:nvPr>
        </p:nvPicPr>
        <p:blipFill>
          <a:blip r:embed="rId2"/>
          <a:stretch>
            <a:fillRect/>
          </a:stretch>
        </p:blipFill>
        <p:spPr>
          <a:xfrm>
            <a:off x="457200" y="533400"/>
            <a:ext cx="4038600" cy="4114800"/>
          </a:xfrm>
        </p:spPr>
      </p:pic>
      <p:pic>
        <p:nvPicPr>
          <p:cNvPr id="9" name="Content Placeholder 8" descr="three quater turn.jpg"/>
          <p:cNvPicPr>
            <a:picLocks noGrp="1" noChangeAspect="1"/>
          </p:cNvPicPr>
          <p:nvPr>
            <p:ph sz="half" idx="2"/>
          </p:nvPr>
        </p:nvPicPr>
        <p:blipFill>
          <a:blip r:embed="rId3"/>
          <a:stretch>
            <a:fillRect/>
          </a:stretch>
        </p:blipFill>
        <p:spPr>
          <a:xfrm>
            <a:off x="4791547" y="381000"/>
            <a:ext cx="3751905" cy="4267200"/>
          </a:xfrm>
        </p:spPr>
      </p:pic>
      <p:sp>
        <p:nvSpPr>
          <p:cNvPr id="10" name="TextBox 9"/>
          <p:cNvSpPr txBox="1"/>
          <p:nvPr/>
        </p:nvSpPr>
        <p:spPr>
          <a:xfrm>
            <a:off x="457200" y="4876800"/>
            <a:ext cx="4038600" cy="461665"/>
          </a:xfrm>
          <a:prstGeom prst="rect">
            <a:avLst/>
          </a:prstGeom>
          <a:noFill/>
        </p:spPr>
        <p:txBody>
          <a:bodyPr wrap="square" rtlCol="0">
            <a:spAutoFit/>
          </a:bodyPr>
          <a:lstStyle/>
          <a:p>
            <a:pPr algn="ctr"/>
            <a:r>
              <a:rPr lang="en-US" sz="2400" b="1" dirty="0" smtClean="0"/>
              <a:t>Half turn staircase</a:t>
            </a:r>
            <a:endParaRPr lang="en-US" sz="2400" b="1" dirty="0"/>
          </a:p>
        </p:txBody>
      </p:sp>
      <p:sp>
        <p:nvSpPr>
          <p:cNvPr id="11" name="TextBox 10"/>
          <p:cNvSpPr txBox="1"/>
          <p:nvPr/>
        </p:nvSpPr>
        <p:spPr>
          <a:xfrm>
            <a:off x="4800600" y="4953000"/>
            <a:ext cx="3733800" cy="461665"/>
          </a:xfrm>
          <a:prstGeom prst="rect">
            <a:avLst/>
          </a:prstGeom>
          <a:noFill/>
        </p:spPr>
        <p:txBody>
          <a:bodyPr wrap="square" rtlCol="0">
            <a:spAutoFit/>
          </a:bodyPr>
          <a:lstStyle/>
          <a:p>
            <a:pPr algn="ctr"/>
            <a:r>
              <a:rPr lang="en-US" sz="2400" b="1" dirty="0" smtClean="0"/>
              <a:t>Three quarter turn</a:t>
            </a: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rcular-Staircase-1.jpg"/>
          <p:cNvPicPr>
            <a:picLocks noGrp="1" noChangeAspect="1"/>
          </p:cNvPicPr>
          <p:nvPr>
            <p:ph sz="half" idx="1"/>
          </p:nvPr>
        </p:nvPicPr>
        <p:blipFill>
          <a:blip r:embed="rId2"/>
          <a:stretch>
            <a:fillRect/>
          </a:stretch>
        </p:blipFill>
        <p:spPr>
          <a:xfrm>
            <a:off x="533400" y="838200"/>
            <a:ext cx="3901440" cy="3810000"/>
          </a:xfrm>
        </p:spPr>
      </p:pic>
      <p:pic>
        <p:nvPicPr>
          <p:cNvPr id="6" name="Content Placeholder 5" descr="spiral-stairs.jpg"/>
          <p:cNvPicPr>
            <a:picLocks noGrp="1" noChangeAspect="1"/>
          </p:cNvPicPr>
          <p:nvPr>
            <p:ph sz="half" idx="2"/>
          </p:nvPr>
        </p:nvPicPr>
        <p:blipFill>
          <a:blip r:embed="rId3"/>
          <a:stretch>
            <a:fillRect/>
          </a:stretch>
        </p:blipFill>
        <p:spPr>
          <a:xfrm>
            <a:off x="4648200" y="738581"/>
            <a:ext cx="4038600" cy="3909619"/>
          </a:xfrm>
        </p:spPr>
      </p:pic>
      <p:sp>
        <p:nvSpPr>
          <p:cNvPr id="7" name="TextBox 6"/>
          <p:cNvSpPr txBox="1"/>
          <p:nvPr/>
        </p:nvSpPr>
        <p:spPr>
          <a:xfrm>
            <a:off x="4648200" y="4953000"/>
            <a:ext cx="4038600" cy="461665"/>
          </a:xfrm>
          <a:prstGeom prst="rect">
            <a:avLst/>
          </a:prstGeom>
          <a:noFill/>
        </p:spPr>
        <p:txBody>
          <a:bodyPr wrap="square" rtlCol="0">
            <a:spAutoFit/>
          </a:bodyPr>
          <a:lstStyle/>
          <a:p>
            <a:pPr algn="ctr"/>
            <a:r>
              <a:rPr lang="en-US" sz="2400" b="1" dirty="0" smtClean="0"/>
              <a:t>Spiral staircase</a:t>
            </a:r>
            <a:endParaRPr lang="en-US" sz="2400" b="1" dirty="0"/>
          </a:p>
        </p:txBody>
      </p:sp>
      <p:sp>
        <p:nvSpPr>
          <p:cNvPr id="8" name="TextBox 7"/>
          <p:cNvSpPr txBox="1"/>
          <p:nvPr/>
        </p:nvSpPr>
        <p:spPr>
          <a:xfrm>
            <a:off x="457200" y="4953000"/>
            <a:ext cx="4038600" cy="461665"/>
          </a:xfrm>
          <a:prstGeom prst="rect">
            <a:avLst/>
          </a:prstGeom>
          <a:noFill/>
        </p:spPr>
        <p:txBody>
          <a:bodyPr wrap="square" rtlCol="0">
            <a:spAutoFit/>
          </a:bodyPr>
          <a:lstStyle/>
          <a:p>
            <a:pPr algn="ctr"/>
            <a:r>
              <a:rPr lang="en-US" sz="2400" b="1" dirty="0" smtClean="0"/>
              <a:t>Circular staircase</a:t>
            </a:r>
            <a:endParaRPr 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rved_main.jpg"/>
          <p:cNvPicPr>
            <a:picLocks noGrp="1" noChangeAspect="1"/>
          </p:cNvPicPr>
          <p:nvPr>
            <p:ph sz="half" idx="1"/>
          </p:nvPr>
        </p:nvPicPr>
        <p:blipFill>
          <a:blip r:embed="rId2"/>
          <a:stretch>
            <a:fillRect/>
          </a:stretch>
        </p:blipFill>
        <p:spPr>
          <a:xfrm>
            <a:off x="457200" y="685800"/>
            <a:ext cx="4038600" cy="3810000"/>
          </a:xfrm>
        </p:spPr>
      </p:pic>
      <p:pic>
        <p:nvPicPr>
          <p:cNvPr id="6" name="Content Placeholder 5" descr="bifurcated.jpg"/>
          <p:cNvPicPr>
            <a:picLocks noGrp="1" noChangeAspect="1"/>
          </p:cNvPicPr>
          <p:nvPr>
            <p:ph sz="half" idx="2"/>
          </p:nvPr>
        </p:nvPicPr>
        <p:blipFill>
          <a:blip r:embed="rId3"/>
          <a:stretch>
            <a:fillRect/>
          </a:stretch>
        </p:blipFill>
        <p:spPr>
          <a:xfrm>
            <a:off x="4724400" y="685800"/>
            <a:ext cx="4038600" cy="3810000"/>
          </a:xfrm>
        </p:spPr>
      </p:pic>
      <p:sp>
        <p:nvSpPr>
          <p:cNvPr id="9" name="TextBox 8"/>
          <p:cNvSpPr txBox="1"/>
          <p:nvPr/>
        </p:nvSpPr>
        <p:spPr>
          <a:xfrm>
            <a:off x="457200" y="4876800"/>
            <a:ext cx="4038600" cy="369332"/>
          </a:xfrm>
          <a:prstGeom prst="rect">
            <a:avLst/>
          </a:prstGeom>
          <a:noFill/>
        </p:spPr>
        <p:txBody>
          <a:bodyPr wrap="square" rtlCol="0">
            <a:spAutoFit/>
          </a:bodyPr>
          <a:lstStyle/>
          <a:p>
            <a:endParaRPr lang="en-US" dirty="0"/>
          </a:p>
        </p:txBody>
      </p:sp>
      <p:sp>
        <p:nvSpPr>
          <p:cNvPr id="10" name="TextBox 9"/>
          <p:cNvSpPr txBox="1"/>
          <p:nvPr/>
        </p:nvSpPr>
        <p:spPr>
          <a:xfrm>
            <a:off x="457200" y="4648200"/>
            <a:ext cx="4038600" cy="461665"/>
          </a:xfrm>
          <a:prstGeom prst="rect">
            <a:avLst/>
          </a:prstGeom>
          <a:noFill/>
        </p:spPr>
        <p:txBody>
          <a:bodyPr wrap="square" rtlCol="0">
            <a:spAutoFit/>
          </a:bodyPr>
          <a:lstStyle/>
          <a:p>
            <a:pPr algn="ctr"/>
            <a:r>
              <a:rPr lang="en-US" sz="2400" b="1" dirty="0" smtClean="0"/>
              <a:t>Curved stair case</a:t>
            </a:r>
            <a:endParaRPr lang="en-US" sz="2400" b="1" dirty="0"/>
          </a:p>
        </p:txBody>
      </p:sp>
      <p:sp>
        <p:nvSpPr>
          <p:cNvPr id="11" name="TextBox 10"/>
          <p:cNvSpPr txBox="1"/>
          <p:nvPr/>
        </p:nvSpPr>
        <p:spPr>
          <a:xfrm>
            <a:off x="4724400" y="4724400"/>
            <a:ext cx="4038600" cy="461665"/>
          </a:xfrm>
          <a:prstGeom prst="rect">
            <a:avLst/>
          </a:prstGeom>
          <a:noFill/>
        </p:spPr>
        <p:txBody>
          <a:bodyPr wrap="square" rtlCol="0">
            <a:spAutoFit/>
          </a:bodyPr>
          <a:lstStyle/>
          <a:p>
            <a:pPr algn="ctr"/>
            <a:r>
              <a:rPr lang="en-US" sz="2400" b="1" dirty="0" smtClean="0"/>
              <a:t>Bifurcated staircase</a:t>
            </a:r>
            <a:endParaRPr lang="en-US"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b="1" dirty="0" smtClean="0"/>
              <a:t>parapet</a:t>
            </a:r>
            <a:r>
              <a:rPr lang="en-US" dirty="0" smtClean="0"/>
              <a:t> is a barrier which is an extension of the wall at the edge of a roof, terrace, balcony, or other structure</a:t>
            </a:r>
          </a:p>
          <a:p>
            <a:endParaRPr lang="en-US" dirty="0" smtClean="0"/>
          </a:p>
          <a:p>
            <a:r>
              <a:rPr lang="en-US" dirty="0" smtClean="0"/>
              <a:t>Main function of parapet is safety from falling down and it also gives a finishing touch to a structure</a:t>
            </a:r>
            <a:endParaRPr lang="en-US" dirty="0"/>
          </a:p>
        </p:txBody>
      </p:sp>
      <p:sp>
        <p:nvSpPr>
          <p:cNvPr id="3" name="Title 2"/>
          <p:cNvSpPr>
            <a:spLocks noGrp="1"/>
          </p:cNvSpPr>
          <p:nvPr>
            <p:ph type="title"/>
          </p:nvPr>
        </p:nvSpPr>
        <p:spPr/>
        <p:txBody>
          <a:bodyPr/>
          <a:lstStyle/>
          <a:p>
            <a:r>
              <a:rPr lang="en-US" dirty="0" smtClean="0"/>
              <a:t>Parapet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2884_parapet.jpg"/>
          <p:cNvPicPr>
            <a:picLocks noGrp="1" noChangeAspect="1"/>
          </p:cNvPicPr>
          <p:nvPr>
            <p:ph type="pic" idx="1"/>
          </p:nvPr>
        </p:nvPicPr>
        <p:blipFill>
          <a:blip r:embed="rId2"/>
          <a:srcRect t="16326" b="16326"/>
          <a:stretch>
            <a:fillRect/>
          </a:stretch>
        </p:blipFill>
        <p:spPr/>
      </p:pic>
      <p:sp>
        <p:nvSpPr>
          <p:cNvPr id="7" name="Title 6"/>
          <p:cNvSpPr>
            <a:spLocks noGrp="1"/>
          </p:cNvSpPr>
          <p:nvPr>
            <p:ph type="title"/>
          </p:nvPr>
        </p:nvSpPr>
        <p:spPr/>
        <p:txBody>
          <a:bodyPr/>
          <a:lstStyle/>
          <a:p>
            <a:pPr algn="ctr"/>
            <a:r>
              <a:rPr lang="en-US" dirty="0" smtClean="0"/>
              <a:t>Parapet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i="1" u="sng" dirty="0" smtClean="0"/>
              <a:t>Doors And Windows</a:t>
            </a:r>
            <a:endParaRPr lang="en-US" sz="4400" i="1" u="sng" dirty="0"/>
          </a:p>
        </p:txBody>
      </p:sp>
      <p:sp>
        <p:nvSpPr>
          <p:cNvPr id="5" name="Content Placeholder 4"/>
          <p:cNvSpPr>
            <a:spLocks noGrp="1"/>
          </p:cNvSpPr>
          <p:nvPr>
            <p:ph idx="1"/>
          </p:nvPr>
        </p:nvSpPr>
        <p:spPr/>
        <p:txBody>
          <a:bodyPr>
            <a:noAutofit/>
          </a:bodyPr>
          <a:lstStyle/>
          <a:p>
            <a:r>
              <a:rPr lang="en-US" sz="2400" dirty="0" smtClean="0"/>
              <a:t>Doors :- A </a:t>
            </a:r>
            <a:r>
              <a:rPr lang="en-US" sz="2400" b="1" dirty="0" smtClean="0"/>
              <a:t>door</a:t>
            </a:r>
            <a:r>
              <a:rPr lang="en-US" sz="2400" dirty="0" smtClean="0"/>
              <a:t> is an opening or closing structure used to block off an entrance, typically consisting of an interior side that faces the inside of a space and an exterior side that faces the outside of that space.</a:t>
            </a:r>
          </a:p>
          <a:p>
            <a:r>
              <a:rPr lang="en-US" sz="2400" dirty="0" smtClean="0"/>
              <a:t>There are two types of doors:</a:t>
            </a:r>
          </a:p>
          <a:p>
            <a:r>
              <a:rPr lang="en-US" sz="2400" dirty="0" smtClean="0"/>
              <a:t>1.Interior doors:-</a:t>
            </a:r>
            <a:r>
              <a:rPr lang="en-US" sz="2400" dirty="0"/>
              <a:t> Primary function of interior doors is to provide privacy. They also serve decorative function. Interior door can be a simple flat panel door for a clean look or a raised panel door for a more elegant look. </a:t>
            </a:r>
            <a:r>
              <a:rPr lang="en-US" sz="2400" dirty="0" smtClean="0"/>
              <a:t>2.Exterior doors:- The primary function of exterior doors is privacy by preventing unauthorized access to your house, and security by making it more difficult for intruders to get in.</a:t>
            </a:r>
            <a:endParaRPr lang="en-US" sz="2400"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Images of doors</a:t>
            </a:r>
            <a:endParaRPr lang="en-US" i="1" u="sng" dirty="0"/>
          </a:p>
        </p:txBody>
      </p:sp>
      <p:pic>
        <p:nvPicPr>
          <p:cNvPr id="4" name="Content Placeholder 3" descr="Great_Mosque_of_Kairouan_-_Door.jpg"/>
          <p:cNvPicPr>
            <a:picLocks noGrp="1" noChangeAspect="1"/>
          </p:cNvPicPr>
          <p:nvPr>
            <p:ph idx="1"/>
          </p:nvPr>
        </p:nvPicPr>
        <p:blipFill>
          <a:blip r:embed="rId2"/>
          <a:stretch>
            <a:fillRect/>
          </a:stretch>
        </p:blipFill>
        <p:spPr>
          <a:xfrm>
            <a:off x="457200" y="1905000"/>
            <a:ext cx="3394472" cy="4525963"/>
          </a:xfrm>
        </p:spPr>
      </p:pic>
      <p:pic>
        <p:nvPicPr>
          <p:cNvPr id="5" name="Picture 4" descr="369px-Florenca146.jpg"/>
          <p:cNvPicPr>
            <a:picLocks noChangeAspect="1"/>
          </p:cNvPicPr>
          <p:nvPr/>
        </p:nvPicPr>
        <p:blipFill>
          <a:blip r:embed="rId3"/>
          <a:stretch>
            <a:fillRect/>
          </a:stretch>
        </p:blipFill>
        <p:spPr>
          <a:xfrm>
            <a:off x="5257800" y="1828800"/>
            <a:ext cx="3352800" cy="4700446"/>
          </a:xfrm>
          <a:prstGeom prst="rect">
            <a:avLst/>
          </a:prstGeom>
        </p:spPr>
      </p:pic>
    </p:spTree>
  </p:cSld>
  <p:clrMapOvr>
    <a:masterClrMapping/>
  </p:clrMapOvr>
  <p:transition>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a:t>Functional features of doors are:</a:t>
            </a:r>
          </a:p>
          <a:p>
            <a:r>
              <a:rPr lang="en-US" dirty="0"/>
              <a:t>provide access to building or rooms</a:t>
            </a:r>
          </a:p>
          <a:p>
            <a:r>
              <a:rPr lang="en-US" dirty="0"/>
              <a:t>provide security by controlling access</a:t>
            </a:r>
          </a:p>
          <a:p>
            <a:r>
              <a:rPr lang="en-US" dirty="0"/>
              <a:t>provide privacy by separating rooms</a:t>
            </a:r>
          </a:p>
          <a:p>
            <a:r>
              <a:rPr lang="en-US" dirty="0"/>
              <a:t>provide a degree of sound insulation</a:t>
            </a:r>
          </a:p>
          <a:p>
            <a:r>
              <a:rPr lang="en-US" dirty="0"/>
              <a:t>provide fire separation between sections of the building</a:t>
            </a:r>
          </a:p>
          <a:p>
            <a:r>
              <a:rPr lang="en-US" dirty="0"/>
              <a:t>permit light to enter the hallway or room</a:t>
            </a:r>
          </a:p>
          <a:p>
            <a:r>
              <a:rPr lang="en-US" dirty="0"/>
              <a:t>provide thermal insulation from exterior, or between rooms.</a:t>
            </a:r>
            <a:endParaRPr lang="en-US"/>
          </a:p>
          <a:p>
            <a:pPr>
              <a:buNone/>
            </a:pPr>
            <a:endParaRPr lang="en-US" dirty="0" smtClean="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u="sng" dirty="0" smtClean="0"/>
              <a:t>Windows</a:t>
            </a:r>
            <a:endParaRPr lang="en-US" sz="4400" i="1" u="sng" dirty="0"/>
          </a:p>
        </p:txBody>
      </p:sp>
      <p:sp>
        <p:nvSpPr>
          <p:cNvPr id="3" name="Content Placeholder 2"/>
          <p:cNvSpPr>
            <a:spLocks noGrp="1"/>
          </p:cNvSpPr>
          <p:nvPr>
            <p:ph idx="1"/>
          </p:nvPr>
        </p:nvSpPr>
        <p:spPr/>
        <p:txBody>
          <a:bodyPr>
            <a:normAutofit/>
          </a:bodyPr>
          <a:lstStyle/>
          <a:p>
            <a:r>
              <a:rPr lang="en-US" dirty="0" smtClean="0"/>
              <a:t>A </a:t>
            </a:r>
            <a:r>
              <a:rPr lang="en-US" b="1" dirty="0" smtClean="0"/>
              <a:t>window</a:t>
            </a:r>
            <a:r>
              <a:rPr lang="en-US" dirty="0" smtClean="0"/>
              <a:t> is a transparent or translucent opening in a wall, door or vehicle that allows the passage of light and, if not closed or sealed, air and sound. Windows are usually glazed or covered in some other transparent or translucent material. Windows are held in place by frames. Many glazed windows may be opened, to allow ventilation, or closed, to exclude inclement weather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windows</a:t>
            </a:r>
            <a:endParaRPr lang="en-US" dirty="0"/>
          </a:p>
        </p:txBody>
      </p:sp>
      <p:pic>
        <p:nvPicPr>
          <p:cNvPr id="4" name="Content Placeholder 3" descr="800px-Gordijnen_aan_venster.JPG"/>
          <p:cNvPicPr>
            <a:picLocks noGrp="1" noChangeAspect="1"/>
          </p:cNvPicPr>
          <p:nvPr>
            <p:ph idx="1"/>
          </p:nvPr>
        </p:nvPicPr>
        <p:blipFill>
          <a:blip r:embed="rId2"/>
          <a:stretch>
            <a:fillRect/>
          </a:stretch>
        </p:blipFill>
        <p:spPr>
          <a:xfrm>
            <a:off x="304800" y="1828800"/>
            <a:ext cx="4648200" cy="4876800"/>
          </a:xfrm>
        </p:spPr>
      </p:pic>
      <p:pic>
        <p:nvPicPr>
          <p:cNvPr id="5" name="Picture 4" descr="800px-Window_Porto_Covo_August_2013-2.jpg"/>
          <p:cNvPicPr>
            <a:picLocks noChangeAspect="1"/>
          </p:cNvPicPr>
          <p:nvPr/>
        </p:nvPicPr>
        <p:blipFill>
          <a:blip r:embed="rId3"/>
          <a:stretch>
            <a:fillRect/>
          </a:stretch>
        </p:blipFill>
        <p:spPr>
          <a:xfrm>
            <a:off x="5105400" y="1752600"/>
            <a:ext cx="3886200" cy="4953000"/>
          </a:xfrm>
          <a:prstGeom prst="rect">
            <a:avLst/>
          </a:prstGeom>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Strap </a:t>
            </a:r>
            <a:r>
              <a:rPr lang="en-US" dirty="0"/>
              <a:t>footing</a:t>
            </a:r>
          </a:p>
        </p:txBody>
      </p:sp>
      <p:sp>
        <p:nvSpPr>
          <p:cNvPr id="16387" name="Rectangle 3"/>
          <p:cNvSpPr>
            <a:spLocks noGrp="1" noChangeArrowheads="1"/>
          </p:cNvSpPr>
          <p:nvPr>
            <p:ph idx="1"/>
          </p:nvPr>
        </p:nvSpPr>
        <p:spPr/>
        <p:txBody>
          <a:bodyPr/>
          <a:lstStyle/>
          <a:p>
            <a:r>
              <a:rPr lang="en-US"/>
              <a:t>If independent footings of two columns are connected by beam is strap footing</a:t>
            </a:r>
          </a:p>
          <a:p>
            <a:endParaRPr lang="en-US"/>
          </a:p>
        </p:txBody>
      </p:sp>
      <p:sp>
        <p:nvSpPr>
          <p:cNvPr id="16389" name="AutoShape 5"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6391" name="AutoShape 7"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6393" name="AutoShape 9"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6397" name="Picture 13" descr="ANd9GcRaKchBVAB4HH34o36hIXOEfazseeZnQ3TBgahLSAyezWw9SMKV"/>
          <p:cNvPicPr>
            <a:picLocks noChangeAspect="1" noChangeArrowheads="1"/>
          </p:cNvPicPr>
          <p:nvPr/>
        </p:nvPicPr>
        <p:blipFill>
          <a:blip r:embed="rId2"/>
          <a:srcRect/>
          <a:stretch>
            <a:fillRect/>
          </a:stretch>
        </p:blipFill>
        <p:spPr bwMode="auto">
          <a:xfrm>
            <a:off x="1371600" y="3505200"/>
            <a:ext cx="60198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638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1000">
                                          <p:stCondLst>
                                            <p:cond delay="0"/>
                                          </p:stCondLst>
                                        </p:cTn>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4900" i="1" dirty="0" smtClean="0">
                <a:latin typeface="+mn-lt"/>
              </a:rPr>
              <a:t>Combined </a:t>
            </a:r>
            <a:r>
              <a:rPr lang="en-US" sz="4900" i="1" dirty="0">
                <a:latin typeface="+mn-lt"/>
              </a:rPr>
              <a:t>footing</a:t>
            </a:r>
            <a:br>
              <a:rPr lang="en-US" sz="4900" i="1" dirty="0">
                <a:latin typeface="+mn-lt"/>
              </a:rPr>
            </a:br>
            <a:endParaRPr lang="en-US" sz="4900" i="1" dirty="0">
              <a:latin typeface="+mn-lt"/>
            </a:endParaRPr>
          </a:p>
        </p:txBody>
      </p:sp>
      <p:sp>
        <p:nvSpPr>
          <p:cNvPr id="18435" name="Rectangle 3"/>
          <p:cNvSpPr>
            <a:spLocks noGrp="1" noChangeArrowheads="1"/>
          </p:cNvSpPr>
          <p:nvPr>
            <p:ph sz="half" idx="1"/>
          </p:nvPr>
        </p:nvSpPr>
        <p:spPr/>
        <p:txBody>
          <a:bodyPr/>
          <a:lstStyle/>
          <a:p>
            <a:r>
              <a:rPr lang="en-US" dirty="0"/>
              <a:t>A spread footing which supports two or more columns </a:t>
            </a:r>
          </a:p>
        </p:txBody>
      </p:sp>
      <p:pic>
        <p:nvPicPr>
          <p:cNvPr id="9" name="Content Placeholder 8" descr="foundation.gif"/>
          <p:cNvPicPr>
            <a:picLocks noGrp="1" noChangeAspect="1"/>
          </p:cNvPicPr>
          <p:nvPr>
            <p:ph sz="half" idx="2"/>
          </p:nvPr>
        </p:nvPicPr>
        <p:blipFill>
          <a:blip r:embed="rId2"/>
          <a:stretch>
            <a:fillRect/>
          </a:stretch>
        </p:blipFill>
        <p:spPr>
          <a:xfrm>
            <a:off x="4419600" y="1676400"/>
            <a:ext cx="4267200" cy="4648200"/>
          </a:xfrm>
        </p:spPr>
      </p:pic>
      <p:sp>
        <p:nvSpPr>
          <p:cNvPr id="18437" name="AutoShape 5"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8439" name="AutoShape 7" descr="Z"/>
          <p:cNvSpPr>
            <a:spLocks noChangeAspect="1" noChangeArrowheads="1"/>
          </p:cNvSpPr>
          <p:nvPr/>
        </p:nvSpPr>
        <p:spPr bwMode="auto">
          <a:xfrm>
            <a:off x="4419600" y="3276600"/>
            <a:ext cx="304800" cy="304800"/>
          </a:xfrm>
          <a:prstGeom prst="rect">
            <a:avLst/>
          </a:prstGeom>
          <a:noFill/>
        </p:spPr>
        <p:txBody>
          <a:bodyPr/>
          <a:lstStyle/>
          <a:p>
            <a:endParaRPr lang="en-US" sz="1800"/>
          </a:p>
        </p:txBody>
      </p:sp>
      <p:sp>
        <p:nvSpPr>
          <p:cNvPr id="18441" name="AutoShape 9"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18443" name="AutoShape 11" descr="9k="/>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843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1000"/>
                                        <p:tgtEl>
                                          <p:spTgt spid="18435">
                                            <p:txEl>
                                              <p:pRg st="0" end="0"/>
                                            </p:txEl>
                                          </p:spTgt>
                                        </p:tgtEl>
                                      </p:cBhvr>
                                    </p:animEffect>
                                    <p:anim calcmode="lin" valueType="num">
                                      <p:cBhvr>
                                        <p:cTn id="12"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843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843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066800"/>
          </a:xfrm>
        </p:spPr>
        <p:txBody>
          <a:bodyPr/>
          <a:lstStyle/>
          <a:p>
            <a:r>
              <a:rPr lang="en-US" dirty="0"/>
              <a:t>   </a:t>
            </a:r>
            <a:r>
              <a:rPr lang="en-US" i="1" dirty="0" smtClean="0"/>
              <a:t>Grillage </a:t>
            </a:r>
            <a:r>
              <a:rPr lang="en-US" i="1" dirty="0"/>
              <a:t>foundation</a:t>
            </a:r>
          </a:p>
        </p:txBody>
      </p:sp>
      <p:sp>
        <p:nvSpPr>
          <p:cNvPr id="19459" name="Rectangle 3"/>
          <p:cNvSpPr>
            <a:spLocks noGrp="1" noChangeArrowheads="1"/>
          </p:cNvSpPr>
          <p:nvPr>
            <p:ph idx="1"/>
          </p:nvPr>
        </p:nvSpPr>
        <p:spPr>
          <a:xfrm>
            <a:off x="457200" y="990600"/>
            <a:ext cx="8229600" cy="3200400"/>
          </a:xfrm>
        </p:spPr>
        <p:txBody>
          <a:bodyPr>
            <a:normAutofit lnSpcReduction="10000"/>
          </a:bodyPr>
          <a:lstStyle/>
          <a:p>
            <a:r>
              <a:rPr lang="en-US" dirty="0"/>
              <a:t>Grillage foundation is a special type of foundation where heavy loaded steel stanchions are used in these location where bearing capacity of soil is poor</a:t>
            </a:r>
          </a:p>
          <a:p>
            <a:r>
              <a:rPr lang="en-US" dirty="0"/>
              <a:t>Depth is from 1 to 1.5m</a:t>
            </a:r>
          </a:p>
          <a:p>
            <a:r>
              <a:rPr lang="en-US" dirty="0"/>
              <a:t>These foundation are generally used in industries</a:t>
            </a:r>
          </a:p>
          <a:p>
            <a:endParaRPr lang="en-US" dirty="0"/>
          </a:p>
        </p:txBody>
      </p:sp>
      <p:pic>
        <p:nvPicPr>
          <p:cNvPr id="19461" name="Picture 5" descr="ANd9GcRgt5v6GQJGHg81Oa4TKl9vchS9aNeCV_X176xPLnWgfkgOeUNVVg"/>
          <p:cNvPicPr>
            <a:picLocks noChangeAspect="1" noChangeArrowheads="1"/>
          </p:cNvPicPr>
          <p:nvPr/>
        </p:nvPicPr>
        <p:blipFill>
          <a:blip r:embed="rId2"/>
          <a:srcRect/>
          <a:stretch>
            <a:fillRect/>
          </a:stretch>
        </p:blipFill>
        <p:spPr bwMode="auto">
          <a:xfrm>
            <a:off x="2819400" y="3657600"/>
            <a:ext cx="4272700" cy="3200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 calcmode="lin" valueType="num">
                                      <p:cBhvr>
                                        <p:cTn id="9" dur="500" fill="hold"/>
                                        <p:tgtEl>
                                          <p:spTgt spid="19458"/>
                                        </p:tgtEl>
                                        <p:attrNameLst>
                                          <p:attrName>style.rotation</p:attrName>
                                        </p:attrNameLst>
                                      </p:cBhvr>
                                      <p:tavLst>
                                        <p:tav tm="0">
                                          <p:val>
                                            <p:fltVal val="360"/>
                                          </p:val>
                                        </p:tav>
                                        <p:tav tm="100000">
                                          <p:val>
                                            <p:fltVal val="0"/>
                                          </p:val>
                                        </p:tav>
                                      </p:tavLst>
                                    </p:anim>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9459">
                                            <p:txEl>
                                              <p:pRg st="0" end="0"/>
                                            </p:txEl>
                                          </p:spTgt>
                                        </p:tgtEl>
                                        <p:attrNameLst>
                                          <p:attrName>style.visibility</p:attrName>
                                        </p:attrNameLst>
                                      </p:cBhvr>
                                      <p:to>
                                        <p:strVal val="visible"/>
                                      </p:to>
                                    </p:set>
                                    <p:anim calcmode="lin" valueType="num">
                                      <p:cBhvr>
                                        <p:cTn id="15"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945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945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9459">
                                            <p:txEl>
                                              <p:pRg st="1" end="1"/>
                                            </p:txEl>
                                          </p:spTgt>
                                        </p:tgtEl>
                                        <p:attrNameLst>
                                          <p:attrName>style.visibility</p:attrName>
                                        </p:attrNameLst>
                                      </p:cBhvr>
                                      <p:to>
                                        <p:strVal val="visible"/>
                                      </p:to>
                                    </p:set>
                                    <p:anim calcmode="lin" valueType="num">
                                      <p:cBhvr>
                                        <p:cTn id="23"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945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945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9459">
                                            <p:txEl>
                                              <p:pRg st="2" end="2"/>
                                            </p:txEl>
                                          </p:spTgt>
                                        </p:tgtEl>
                                        <p:attrNameLst>
                                          <p:attrName>style.visibility</p:attrName>
                                        </p:attrNameLst>
                                      </p:cBhvr>
                                      <p:to>
                                        <p:strVal val="visible"/>
                                      </p:to>
                                    </p:set>
                                    <p:anim calcmode="lin" valueType="num">
                                      <p:cBhvr>
                                        <p:cTn id="31"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945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u="sng" dirty="0" smtClean="0">
                <a:cs typeface="Shruti" pitchFamily="2"/>
              </a:rPr>
              <a:t>Walls</a:t>
            </a:r>
            <a:endParaRPr lang="en-US" sz="4800" i="1" u="sng" dirty="0">
              <a:cs typeface="Shruti" pitchFamily="2"/>
            </a:endParaRPr>
          </a:p>
        </p:txBody>
      </p:sp>
      <p:sp>
        <p:nvSpPr>
          <p:cNvPr id="3" name="Content Placeholder 2"/>
          <p:cNvSpPr>
            <a:spLocks noGrp="1"/>
          </p:cNvSpPr>
          <p:nvPr>
            <p:ph idx="1"/>
          </p:nvPr>
        </p:nvSpPr>
        <p:spPr/>
        <p:txBody>
          <a:bodyPr>
            <a:normAutofit/>
          </a:bodyPr>
          <a:lstStyle/>
          <a:p>
            <a:r>
              <a:rPr lang="en-US" dirty="0" smtClean="0">
                <a:cs typeface="Shruti" pitchFamily="2"/>
              </a:rPr>
              <a:t>Walls are constructed as load </a:t>
            </a:r>
            <a:r>
              <a:rPr lang="en-US" dirty="0" err="1" smtClean="0">
                <a:cs typeface="Shruti" pitchFamily="2"/>
              </a:rPr>
              <a:t>bearng</a:t>
            </a:r>
            <a:r>
              <a:rPr lang="en-US" dirty="0" smtClean="0">
                <a:cs typeface="Shruti" pitchFamily="2"/>
              </a:rPr>
              <a:t> or non –load bearing just to enclose the space .</a:t>
            </a:r>
          </a:p>
          <a:p>
            <a:endParaRPr lang="en-US" dirty="0" smtClean="0">
              <a:cs typeface="Shruti" pitchFamily="2"/>
            </a:endParaRPr>
          </a:p>
          <a:p>
            <a:r>
              <a:rPr lang="en-US" dirty="0" smtClean="0">
                <a:cs typeface="Shruti" pitchFamily="2"/>
              </a:rPr>
              <a:t>Walls are constructed of masonry.</a:t>
            </a:r>
          </a:p>
          <a:p>
            <a:endParaRPr lang="en-US" dirty="0" smtClean="0">
              <a:cs typeface="Shruti" pitchFamily="2"/>
            </a:endParaRPr>
          </a:p>
          <a:p>
            <a:r>
              <a:rPr lang="en-US" dirty="0" smtClean="0">
                <a:cs typeface="Shruti" pitchFamily="2"/>
              </a:rPr>
              <a:t>Masonry is a construction of some solid blocks in the form of bricks , stones , building blocks etc .</a:t>
            </a:r>
            <a:endParaRPr lang="en-US" dirty="0">
              <a:cs typeface="Shruti" pitchFamily="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Types of walls</a:t>
            </a:r>
            <a:endParaRPr lang="en-US" i="1" dirty="0"/>
          </a:p>
        </p:txBody>
      </p:sp>
      <p:sp>
        <p:nvSpPr>
          <p:cNvPr id="3" name="Content Placeholder 2"/>
          <p:cNvSpPr>
            <a:spLocks noGrp="1"/>
          </p:cNvSpPr>
          <p:nvPr>
            <p:ph idx="1"/>
          </p:nvPr>
        </p:nvSpPr>
        <p:spPr/>
        <p:txBody>
          <a:bodyPr/>
          <a:lstStyle/>
          <a:p>
            <a:pPr marL="651510" indent="-514350">
              <a:buFont typeface="+mj-lt"/>
              <a:buAutoNum type="arabicPeriod"/>
            </a:pPr>
            <a:r>
              <a:rPr lang="en-US" dirty="0" smtClean="0"/>
              <a:t>Bearing walls</a:t>
            </a:r>
          </a:p>
          <a:p>
            <a:pPr marL="651510" indent="-514350">
              <a:buFont typeface="+mj-lt"/>
              <a:buAutoNum type="arabicPeriod"/>
            </a:pPr>
            <a:r>
              <a:rPr lang="en-US" dirty="0" smtClean="0"/>
              <a:t>Non-bearing walls</a:t>
            </a:r>
          </a:p>
          <a:p>
            <a:pPr marL="651510" indent="-514350">
              <a:buFont typeface="+mj-lt"/>
              <a:buAutoNum type="arabicPeriod"/>
            </a:pPr>
            <a:r>
              <a:rPr lang="en-US" dirty="0" smtClean="0"/>
              <a:t>Cavity walls</a:t>
            </a:r>
          </a:p>
          <a:p>
            <a:pPr marL="651510" indent="-514350">
              <a:buFont typeface="+mj-lt"/>
              <a:buAutoNum type="arabicPeriod"/>
            </a:pPr>
            <a:r>
              <a:rPr lang="en-US" dirty="0" smtClean="0"/>
              <a:t>Curtain walls</a:t>
            </a:r>
          </a:p>
          <a:p>
            <a:pPr marL="651510" indent="-514350">
              <a:buFont typeface="+mj-lt"/>
              <a:buAutoNum type="arabicPeriod"/>
            </a:pPr>
            <a:r>
              <a:rPr lang="en-US" dirty="0" smtClean="0"/>
              <a:t>Common walls</a:t>
            </a:r>
          </a:p>
          <a:p>
            <a:pPr marL="651510" indent="-514350">
              <a:buFont typeface="+mj-lt"/>
              <a:buAutoNum type="arabicPeriod"/>
            </a:pPr>
            <a:r>
              <a:rPr lang="en-US" dirty="0" smtClean="0"/>
              <a:t>Partition walls</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224</TotalTime>
  <Words>1159</Words>
  <Application>Microsoft Office PowerPoint</Application>
  <PresentationFormat>On-screen Show (4:3)</PresentationFormat>
  <Paragraphs>182</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Apex</vt:lpstr>
      <vt:lpstr>Ece presentation</vt:lpstr>
      <vt:lpstr>FOUNDATION</vt:lpstr>
      <vt:lpstr> Types of foundation</vt:lpstr>
      <vt:lpstr>  Spread footing</vt:lpstr>
      <vt:lpstr>Strap footing</vt:lpstr>
      <vt:lpstr>Combined footing </vt:lpstr>
      <vt:lpstr>   Grillage foundation</vt:lpstr>
      <vt:lpstr>Walls</vt:lpstr>
      <vt:lpstr>Types of walls</vt:lpstr>
      <vt:lpstr>1) Bearing walls </vt:lpstr>
      <vt:lpstr>2)Non bearing walls</vt:lpstr>
      <vt:lpstr>3) Cavity walls</vt:lpstr>
      <vt:lpstr>4)Curtain walls</vt:lpstr>
      <vt:lpstr>5.)Party or common walls</vt:lpstr>
      <vt:lpstr>6) Partition wall</vt:lpstr>
      <vt:lpstr>Columns</vt:lpstr>
      <vt:lpstr>Slide 17</vt:lpstr>
      <vt:lpstr>Plinth </vt:lpstr>
      <vt:lpstr>Slide 19</vt:lpstr>
      <vt:lpstr>Cupboard &amp; shelves</vt:lpstr>
      <vt:lpstr>Cupboards</vt:lpstr>
      <vt:lpstr>Cupboard</vt:lpstr>
      <vt:lpstr>Shelves </vt:lpstr>
      <vt:lpstr>Shelves </vt:lpstr>
      <vt:lpstr>Chajjas</vt:lpstr>
      <vt:lpstr>Slide 26</vt:lpstr>
      <vt:lpstr>Types of chajjas</vt:lpstr>
      <vt:lpstr>Lintels</vt:lpstr>
      <vt:lpstr>Types of lintels</vt:lpstr>
      <vt:lpstr>Slide 30</vt:lpstr>
      <vt:lpstr>R.C.C. lintel</vt:lpstr>
      <vt:lpstr>    ROOF AND SLAB</vt:lpstr>
      <vt:lpstr>ROOF</vt:lpstr>
      <vt:lpstr>   TYPES OF ROOF</vt:lpstr>
      <vt:lpstr>       ELEMENTS OF ROOF</vt:lpstr>
      <vt:lpstr>SLAB</vt:lpstr>
      <vt:lpstr>Slide 37</vt:lpstr>
      <vt:lpstr>Stairs</vt:lpstr>
      <vt:lpstr>Images of different types of stairs</vt:lpstr>
      <vt:lpstr>Slide 40</vt:lpstr>
      <vt:lpstr>Slide 41</vt:lpstr>
      <vt:lpstr>Slide 42</vt:lpstr>
      <vt:lpstr>Parapet</vt:lpstr>
      <vt:lpstr>Parapet</vt:lpstr>
      <vt:lpstr>Doors And Windows</vt:lpstr>
      <vt:lpstr>Images of doors</vt:lpstr>
      <vt:lpstr>Slide 47</vt:lpstr>
      <vt:lpstr>Windows</vt:lpstr>
      <vt:lpstr>Picture of windows</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dc:title>
  <dc:creator>Kanu J Shah</dc:creator>
  <cp:lastModifiedBy>Administrator</cp:lastModifiedBy>
  <cp:revision>5</cp:revision>
  <dcterms:created xsi:type="dcterms:W3CDTF">2013-11-19T13:15:11Z</dcterms:created>
  <dcterms:modified xsi:type="dcterms:W3CDTF">2013-12-18T06:00:19Z</dcterms:modified>
</cp:coreProperties>
</file>